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9906000" cy="6858000" type="A4"/>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72">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6600"/>
    <a:srgbClr val="0080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1" autoAdjust="0"/>
    <p:restoredTop sz="95191" autoAdjust="0"/>
  </p:normalViewPr>
  <p:slideViewPr>
    <p:cSldViewPr snapToGrid="0">
      <p:cViewPr varScale="1">
        <p:scale>
          <a:sx n="87" d="100"/>
          <a:sy n="87" d="100"/>
        </p:scale>
        <p:origin x="658" y="62"/>
      </p:cViewPr>
      <p:guideLst>
        <p:guide orient="horz" pos="2160"/>
        <p:guide pos="30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781050" y="768350"/>
            <a:ext cx="553878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781050" y="768350"/>
            <a:ext cx="5537200"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781050" y="768350"/>
            <a:ext cx="5537200"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781050" y="768350"/>
            <a:ext cx="5537200"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781050" y="768350"/>
            <a:ext cx="5537200"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781050" y="768350"/>
            <a:ext cx="5537200"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781050" y="768350"/>
            <a:ext cx="5537200"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781050" y="768350"/>
            <a:ext cx="5537200"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949325" y="695325"/>
            <a:ext cx="4959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949325" y="695325"/>
            <a:ext cx="4959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949325" y="695325"/>
            <a:ext cx="4959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949325" y="695325"/>
            <a:ext cx="4959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949325" y="695325"/>
            <a:ext cx="4959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949325" y="695325"/>
            <a:ext cx="4959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949325" y="695325"/>
            <a:ext cx="4959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949325" y="695325"/>
            <a:ext cx="4959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949325" y="695325"/>
            <a:ext cx="4959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949325" y="695325"/>
            <a:ext cx="4959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949325" y="695325"/>
            <a:ext cx="4959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949325" y="695325"/>
            <a:ext cx="4959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949325" y="695325"/>
            <a:ext cx="4959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949325" y="695325"/>
            <a:ext cx="4959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949325" y="695325"/>
            <a:ext cx="4959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949325" y="695325"/>
            <a:ext cx="4959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949325" y="695325"/>
            <a:ext cx="4959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949325" y="695325"/>
            <a:ext cx="4959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949325" y="695325"/>
            <a:ext cx="4959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949325" y="695325"/>
            <a:ext cx="4959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949325" y="695325"/>
            <a:ext cx="4959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949325" y="695325"/>
            <a:ext cx="4959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949325" y="695325"/>
            <a:ext cx="4959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782638" y="768350"/>
            <a:ext cx="5538787"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a:t>1.Single (double) round-robin tournament: every player plays with each other exactly once (twice)</a:t>
            </a:r>
          </a:p>
          <a:p>
            <a:pPr eaLnBrk="1" hangingPunct="1"/>
            <a:r>
              <a:rPr lang="en-US" altLang="zh-TW"/>
              <a:t>2.If there is a directed cycle, the directed H.P. is not unique</a:t>
            </a:r>
          </a:p>
          <a:p>
            <a:pPr eaLnBrk="1" hangingPunct="1"/>
            <a:r>
              <a:rPr lang="en-US" altLang="zh-TW"/>
              <a:t>Proof of Thm: why a tournament must have a directed H.P.</a:t>
            </a:r>
          </a:p>
          <a:p>
            <a:pPr eaLnBrk="1" hangingPunct="1"/>
            <a:r>
              <a:rPr lang="en-US" altLang="zh-TW"/>
              <a:t>By induction. Suppose it’s true when |T|=n, where we can find a directed H.P., say, v_1-…-v_n</a:t>
            </a:r>
            <a:br>
              <a:rPr lang="en-US" altLang="zh-TW"/>
            </a:br>
            <a:r>
              <a:rPr lang="en-US" altLang="zh-TW"/>
              <a:t>in the case of |T|=n+1, we select a vertex v_0 </a:t>
            </a:r>
            <a:br>
              <a:rPr lang="en-US" altLang="zh-TW"/>
            </a:br>
            <a:r>
              <a:rPr lang="en-US" altLang="zh-TW"/>
              <a:t>Case1: if v_o beats all v_k for k=1~n, then v_0-v_1-…-v_n is a directed H.P. done! </a:t>
            </a:r>
          </a:p>
          <a:p>
            <a:pPr eaLnBrk="1" hangingPunct="1"/>
            <a:r>
              <a:rPr lang="en-US" altLang="zh-TW"/>
              <a:t>Case2: o.w. w.l.o.g., let v_1~v_i be the set of vertices with directed edge (v_k,v_0) for k=1,…,i,</a:t>
            </a:r>
          </a:p>
          <a:p>
            <a:pPr eaLnBrk="1" hangingPunct="1"/>
            <a:r>
              <a:rPr lang="en-US" altLang="zh-TW"/>
              <a:t>Then v_1-…-v_i-v_0-v_i+1-…-v_n will be a directed H.P.</a:t>
            </a:r>
          </a:p>
          <a:p>
            <a:pPr eaLnBrk="1" hangingPunct="1"/>
            <a:endParaRPr lang="en-US"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p>
            <a:r>
              <a:rPr lang="zh-TW" altLang="en-US"/>
              <a:t>按一下以編輯母片標題樣式</a:t>
            </a:r>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5675" y="0"/>
            <a:ext cx="2270125"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0" y="0"/>
            <a:ext cx="6657975"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8991" y="-1"/>
            <a:ext cx="8841509" cy="789709"/>
          </a:xfrm>
        </p:spPr>
        <p:txBody>
          <a:bodyPr/>
          <a:lstStyle/>
          <a:p>
            <a:r>
              <a:rPr lang="zh-TW" altLang="en-US"/>
              <a:t>按一下以編輯母片標題樣式</a:t>
            </a:r>
          </a:p>
        </p:txBody>
      </p:sp>
      <p:sp>
        <p:nvSpPr>
          <p:cNvPr id="3" name="內容版面配置區 2"/>
          <p:cNvSpPr>
            <a:spLocks noGrp="1"/>
          </p:cNvSpPr>
          <p:nvPr>
            <p:ph idx="1"/>
          </p:nvPr>
        </p:nvSpPr>
        <p:spPr>
          <a:xfrm>
            <a:off x="238991" y="990600"/>
            <a:ext cx="955963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187036" y="-1"/>
            <a:ext cx="8893464"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187036" y="914400"/>
            <a:ext cx="950768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9080500" y="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1816100" y="64008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9906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742950" y="6324600"/>
            <a:ext cx="916305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2.emf"/><Relationship Id="rId7"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53.emf"/><Relationship Id="rId9" Type="http://schemas.openxmlformats.org/officeDocument/2006/relationships/image" Target="../media/image66.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Breadth_First_Search.pp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8.emf"/><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6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2.emf"/><Relationship Id="rId7" Type="http://schemas.openxmlformats.org/officeDocument/2006/relationships/image" Target="../media/image90.emf"/><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2.emf"/></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Dijkstras_Algorithm.pp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1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17.png"/><Relationship Id="rId5" Type="http://schemas.openxmlformats.org/officeDocument/2006/relationships/image" Target="../media/image93.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5.png"/><Relationship Id="rId5" Type="http://schemas.openxmlformats.org/officeDocument/2006/relationships/image" Target="../media/image94.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smtClean="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660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1485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671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812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smtClean="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73038"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263"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4813" y="3219450"/>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825" y="3367088"/>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6007100" y="4521200"/>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8166100"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smtClean="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66675"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1212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2236788" y="2841625"/>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5827713" y="3316288"/>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6932613" y="3263900"/>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2551113"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1320800" y="4537075"/>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1320800"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938213"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smtClean="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7558088"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4398963" y="2355850"/>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4227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4070350" y="4860925"/>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1268413" y="1998663"/>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4210050" y="2116138"/>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860425"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3848100" y="4576763"/>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smtClean="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68263"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612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1366838"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3003550" y="5113338"/>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617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477838" y="3609975"/>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smtClean="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73025"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795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smtClean="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95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04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95250" y="1282700"/>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04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smtClean="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smtClean="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1195388"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7832725" y="1911350"/>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228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7358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6169025"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7788275" y="4589463"/>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7307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8024813" y="3641725"/>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mc:AlternateContent xmlns:mc="http://schemas.openxmlformats.org/markup-compatibility/2006" xmlns:a14="http://schemas.microsoft.com/office/drawing/2010/main">
        <mc:Choice Requires="a14">
          <p:sp>
            <p:nvSpPr>
              <p:cNvPr id="36877" name="Object 13">
                <a:extLst>
                  <a:ext uri="{FF2B5EF4-FFF2-40B4-BE49-F238E27FC236}">
                    <a16:creationId xmlns:a16="http://schemas.microsoft.com/office/drawing/2014/main" id="{1908786E-2DC8-4A40-8D92-5D78589ECFAF}"/>
                  </a:ext>
                </a:extLst>
              </p:cNvPr>
              <p:cNvSpPr txBox="1"/>
              <p:nvPr/>
            </p:nvSpPr>
            <p:spPr bwMode="auto">
              <a:xfrm>
                <a:off x="7519988" y="3259138"/>
                <a:ext cx="434975" cy="148431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36877" name="Object 13">
                <a:extLst>
                  <a:ext uri="{FF2B5EF4-FFF2-40B4-BE49-F238E27FC236}">
                    <a16:creationId xmlns:a16="http://schemas.microsoft.com/office/drawing/2014/main" id="{1908786E-2DC8-4A40-8D92-5D78589ECFAF}"/>
                  </a:ext>
                </a:extLst>
              </p:cNvPr>
              <p:cNvSpPr txBox="1">
                <a:spLocks noRot="1" noChangeAspect="1" noMove="1" noResize="1" noEditPoints="1" noAdjustHandles="1" noChangeArrowheads="1" noChangeShapeType="1" noTextEdit="1"/>
              </p:cNvSpPr>
              <p:nvPr/>
            </p:nvSpPr>
            <p:spPr bwMode="auto">
              <a:xfrm>
                <a:off x="7519988" y="3259138"/>
                <a:ext cx="434975" cy="148431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0" y="3594100"/>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2643188"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smtClean="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495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4365625"/>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3984625"/>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638175" y="1393825"/>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638175" y="2562225"/>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52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smtClean="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738"/>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4484688"/>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00" y="4479925"/>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8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7780338" y="2397125"/>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52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349250" y="2587625"/>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328613" y="2894013"/>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342900" y="3197225"/>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smtClean="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4551363"/>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3448050" y="1027113"/>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38504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360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01600" y="925513"/>
            <a:ext cx="3151188" cy="1354137"/>
            <a:chOff x="3696" y="2496"/>
            <a:chExt cx="2296"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0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0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910013"/>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9575" y="2497138"/>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450" y="949325"/>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800" y="4194175"/>
            <a:ext cx="34639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88" y="2565400"/>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smtClean="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1066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2936875" y="1844675"/>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609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631825"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631825"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smtClean="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5370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4227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3541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3541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3846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3998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4684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5218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4379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4684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4227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4227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3084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5599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3770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3084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4608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5751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4913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4989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3008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454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2932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4532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4532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4075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3389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4227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4075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4760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4913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4532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3694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3846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4532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5218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5370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5675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6056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5446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3617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5065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1676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smtClean="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233363"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smtClean="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2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 which means </a:t>
            </a:r>
            <a:r>
              <a:rPr lang="en-US" altLang="zh-TW" sz="2000" u="sng" dirty="0">
                <a:ea typeface="新細明體" panose="02020500000000000000" pitchFamily="18" charset="-120"/>
                <a:sym typeface="Wingdings" panose="05000000000000000000" pitchFamily="2" charset="2"/>
              </a:rPr>
              <a:t>deg(x)+deg(y)≦n-2&lt;n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smtClean="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219075"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219075"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mc:AlternateContent xmlns:mc="http://schemas.openxmlformats.org/markup-compatibility/2006">
        <mc:Choice xmlns:a14="http://schemas.microsoft.com/office/drawing/2010/main" Requires="a14">
          <p:sp>
            <p:nvSpPr>
              <p:cNvPr id="51205" name="Object 4">
                <a:extLst>
                  <a:ext uri="{FF2B5EF4-FFF2-40B4-BE49-F238E27FC236}">
                    <a16:creationId xmlns:a16="http://schemas.microsoft.com/office/drawing/2014/main" id="{FC00A190-A24B-4A32-B9B6-128F29DCEAF8}"/>
                  </a:ext>
                </a:extLst>
              </p:cNvPr>
              <p:cNvSpPr txBox="1"/>
              <p:nvPr/>
            </p:nvSpPr>
            <p:spPr bwMode="auto">
              <a:xfrm>
                <a:off x="289839" y="3133986"/>
                <a:ext cx="9135997" cy="15557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−1 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𝑛</m:t>
                      </m:r>
                      <m:r>
                        <a:rPr lang="zh-TW" altLang="en-US" sz="2400" i="1">
                          <a:solidFill>
                            <a:srgbClr val="FF0000"/>
                          </a:solidFill>
                          <a:latin typeface="Cambria Math" panose="02040503050406030204" pitchFamily="18" charset="0"/>
                        </a:rPr>
                        <m:t>−1)/2</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/2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Para>
                </a14:m>
                <a:endParaRPr lang="zh-TW" altLang="en-US" sz="2400" dirty="0"/>
              </a:p>
            </p:txBody>
          </p:sp>
        </mc:Choice>
        <mc:Fallback>
          <p:sp>
            <p:nvSpPr>
              <p:cNvPr id="51205" name="Object 4">
                <a:extLst>
                  <a:ext uri="{FF2B5EF4-FFF2-40B4-BE49-F238E27FC236}">
                    <a16:creationId xmlns:a16="http://schemas.microsoft.com/office/drawing/2014/main" id="{FC00A190-A24B-4A32-B9B6-128F29DCEAF8}"/>
                  </a:ext>
                </a:extLst>
              </p:cNvPr>
              <p:cNvSpPr txBox="1">
                <a:spLocks noRot="1" noChangeAspect="1" noMove="1" noResize="1" noEditPoints="1" noAdjustHandles="1" noChangeArrowheads="1" noChangeShapeType="1" noTextEdit="1"/>
              </p:cNvSpPr>
              <p:nvPr/>
            </p:nvSpPr>
            <p:spPr bwMode="auto">
              <a:xfrm>
                <a:off x="289839" y="3133986"/>
                <a:ext cx="9135997" cy="1555750"/>
              </a:xfrm>
              <a:prstGeom prst="rect">
                <a:avLst/>
              </a:prstGeom>
              <a:blipFill>
                <a:blip r:embed="rId3"/>
                <a:stretch>
                  <a:fillRect b="-6275"/>
                </a:stretch>
              </a:blipFill>
              <a:ln>
                <a:noFill/>
              </a:ln>
              <a:effectLst/>
              <a:extLst/>
            </p:spPr>
            <p:txBody>
              <a:bodyPr/>
              <a:lstStyle/>
              <a:p>
                <a:r>
                  <a:rPr lang="zh-TW" altLang="en-US">
                    <a:noFill/>
                  </a:rPr>
                  <a:t> </a:t>
                </a:r>
              </a:p>
            </p:txBody>
          </p:sp>
        </mc:Fallback>
      </mc:AlternateContent>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1068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815975" y="5913438"/>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20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smtClean="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282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557213" y="2051050"/>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457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282575" y="2973388"/>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85838"/>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2636838"/>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363538" y="5265738"/>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smtClean="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538163"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307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6381750" y="5608638"/>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55303" name="物件 1">
                <a:extLst>
                  <a:ext uri="{FF2B5EF4-FFF2-40B4-BE49-F238E27FC236}">
                    <a16:creationId xmlns:a16="http://schemas.microsoft.com/office/drawing/2014/main" id="{996462F6-FA35-4C15-BA40-2934599110D4}"/>
                  </a:ext>
                </a:extLst>
              </p:cNvPr>
              <p:cNvSpPr txBox="1"/>
              <p:nvPr/>
            </p:nvSpPr>
            <p:spPr bwMode="auto">
              <a:xfrm>
                <a:off x="5483225" y="2232025"/>
                <a:ext cx="730250" cy="536575"/>
              </a:xfrm>
              <a:prstGeom prst="rect">
                <a:avLst/>
              </a:prstGeom>
              <a:noFill/>
              <a:ln>
                <a:noFill/>
              </a:ln>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00FF"/>
                              </a:solidFill>
                              <a:latin typeface="Cambria Math" panose="02040503050406030204" pitchFamily="18" charset="0"/>
                            </a:rPr>
                          </m:ctrlPr>
                        </m:naryPr>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𝑝</m:t>
                          </m:r>
                        </m:sub>
                        <m:sup/>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𝑐</m:t>
                              </m:r>
                            </m:e>
                            <m:sub>
                              <m:r>
                                <a:rPr lang="zh-TW" altLang="en-US" i="1">
                                  <a:solidFill>
                                    <a:srgbClr val="0000FF"/>
                                  </a:solidFill>
                                  <a:latin typeface="Cambria Math" panose="02040503050406030204" pitchFamily="18" charset="0"/>
                                </a:rPr>
                                <m:t>𝑖𝑗</m:t>
                              </m:r>
                            </m:sub>
                          </m:sSub>
                        </m:e>
                      </m:nary>
                    </m:oMath>
                  </m:oMathPara>
                </a14:m>
                <a:endParaRPr lang="zh-TW" altLang="en-US"/>
              </a:p>
            </p:txBody>
          </p:sp>
        </mc:Choice>
        <mc:Fallback xmlns="">
          <p:sp>
            <p:nvSpPr>
              <p:cNvPr id="55303" name="物件 1">
                <a:extLst>
                  <a:ext uri="{FF2B5EF4-FFF2-40B4-BE49-F238E27FC236}">
                    <a16:creationId xmlns:a16="http://schemas.microsoft.com/office/drawing/2014/main" id="{996462F6-FA35-4C15-BA40-2934599110D4}"/>
                  </a:ext>
                </a:extLst>
              </p:cNvPr>
              <p:cNvSpPr txBox="1">
                <a:spLocks noRot="1" noChangeAspect="1" noMove="1" noResize="1" noEditPoints="1" noAdjustHandles="1" noChangeArrowheads="1" noChangeShapeType="1" noTextEdit="1"/>
              </p:cNvSpPr>
              <p:nvPr/>
            </p:nvSpPr>
            <p:spPr bwMode="auto">
              <a:xfrm>
                <a:off x="5483225" y="2232025"/>
                <a:ext cx="730250" cy="536575"/>
              </a:xfrm>
              <a:prstGeom prst="rect">
                <a:avLst/>
              </a:prstGeom>
              <a:blipFill>
                <a:blip r:embed="rId3"/>
                <a:stretch>
                  <a:fillRect l="-48333" t="-107955" r="-74167" b="-143182"/>
                </a:stretch>
              </a:blipFill>
              <a:ln>
                <a:noFill/>
              </a:ln>
              <a:extLst/>
            </p:spPr>
            <p:txBody>
              <a:bodyPr/>
              <a:lstStyle/>
              <a:p>
                <a:r>
                  <a:rPr lang="zh-TW"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smtClean="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541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15888"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FontTx/>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5702300"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7458075"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smtClean="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495300" y="889000"/>
            <a:ext cx="9109075" cy="5410200"/>
          </a:xfrm>
        </p:spPr>
        <p:txBody>
          <a:bodyPr/>
          <a:lstStyle/>
          <a:p>
            <a:pPr marL="0" indent="0"/>
            <a:r>
              <a:rPr lang="en-US" altLang="zh-TW" sz="180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1181100" y="1270000"/>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5434013" y="2568575"/>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6846888" y="3125788"/>
            <a:ext cx="3089275" cy="1049337"/>
            <a:chOff x="3662" y="2218"/>
            <a:chExt cx="1946" cy="661"/>
          </a:xfrm>
        </p:grpSpPr>
        <mc:AlternateContent xmlns:mc="http://schemas.openxmlformats.org/markup-compatibility/2006" xmlns:a14="http://schemas.microsoft.com/office/drawing/2010/main">
          <mc:Choice Requires="a14">
            <p:sp>
              <p:nvSpPr>
                <p:cNvPr id="59417" name="Object 14">
                  <a:extLst>
                    <a:ext uri="{FF2B5EF4-FFF2-40B4-BE49-F238E27FC236}">
                      <a16:creationId xmlns:a16="http://schemas.microsoft.com/office/drawing/2014/main" id="{DA8A2D52-1756-4251-A465-B44135E826BA}"/>
                    </a:ext>
                  </a:extLst>
                </p:cNvPr>
                <p:cNvSpPr txBox="1"/>
                <p:nvPr/>
              </p:nvSpPr>
              <p:spPr bwMode="auto">
                <a:xfrm>
                  <a:off x="3662" y="2218"/>
                  <a:ext cx="245" cy="66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59417" name="Object 14">
                  <a:extLst>
                    <a:ext uri="{FF2B5EF4-FFF2-40B4-BE49-F238E27FC236}">
                      <a16:creationId xmlns:a16="http://schemas.microsoft.com/office/drawing/2014/main" id="{DA8A2D52-1756-4251-A465-B44135E826BA}"/>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4078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6669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8478838"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219075" y="3163888"/>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360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1370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773113" y="3627438"/>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6373813"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a:ea typeface="新細明體" panose="02020500000000000000" pitchFamily="18" charset="-120"/>
                <a:hlinkClick r:id="rId4" action="ppaction://hlinkpres?slideindex=1&amp;slidetitle="/>
              </a:rPr>
              <a:t>BFS Animation</a:t>
            </a:r>
            <a:endParaRPr lang="zh-TW" altLang="en-US" sz="2000">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1238250" y="3983038"/>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smtClean="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266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2286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1828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212725"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4343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7329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2286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838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smtClean="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a:ea typeface="Arial Unicode MS" pitchFamily="34" charset="-120"/>
              </a:rPr>
              <a:t>A graph is a </a:t>
            </a:r>
            <a:r>
              <a:rPr lang="en-US" altLang="zh-TW" sz="2400">
                <a:solidFill>
                  <a:schemeClr val="accent2"/>
                </a:solidFill>
                <a:ea typeface="Arial Unicode MS" pitchFamily="34" charset="-120"/>
              </a:rPr>
              <a:t>nonempty finite set V</a:t>
            </a:r>
            <a:r>
              <a:rPr lang="en-US" altLang="zh-TW" sz="2400">
                <a:ea typeface="Arial Unicode MS" pitchFamily="34" charset="-120"/>
              </a:rPr>
              <a:t> along with a </a:t>
            </a:r>
            <a:r>
              <a:rPr lang="en-US" altLang="zh-TW" sz="2400">
                <a:solidFill>
                  <a:schemeClr val="accent2"/>
                </a:solidFill>
                <a:ea typeface="Arial Unicode MS" pitchFamily="34" charset="-120"/>
              </a:rPr>
              <a:t>set E of 2-element subsets of V</a:t>
            </a:r>
          </a:p>
          <a:p>
            <a:pPr lvl="1" eaLnBrk="1" hangingPunct="1"/>
            <a:r>
              <a:rPr lang="en-US" altLang="zh-TW" sz="2400">
                <a:latin typeface="Arial" panose="020B0604020202020204" pitchFamily="34" charset="0"/>
                <a:ea typeface="Arial Unicode MS" pitchFamily="34" charset="-120"/>
              </a:rPr>
              <a:t>V: </a:t>
            </a:r>
            <a:r>
              <a:rPr lang="en-US" altLang="zh-TW" sz="2400">
                <a:solidFill>
                  <a:srgbClr val="008000"/>
                </a:solidFill>
                <a:latin typeface="Arial" panose="020B0604020202020204" pitchFamily="34" charset="0"/>
                <a:ea typeface="Arial Unicode MS" pitchFamily="34" charset="-120"/>
              </a:rPr>
              <a:t>vertices</a:t>
            </a:r>
            <a:r>
              <a:rPr lang="en-US" altLang="zh-TW" sz="2400">
                <a:latin typeface="Arial" panose="020B0604020202020204" pitchFamily="34" charset="0"/>
                <a:ea typeface="Arial Unicode MS" pitchFamily="34" charset="-120"/>
              </a:rPr>
              <a:t>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         (or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edges</a:t>
            </a:r>
            <a:r>
              <a:rPr lang="en-US" altLang="zh-TW" sz="2400">
                <a:latin typeface="Arial" panose="020B0604020202020204" pitchFamily="34" charset="0"/>
                <a:ea typeface="Arial Unicode MS" pitchFamily="34" charset="-120"/>
              </a:rPr>
              <a:t> (undirected)      (or </a:t>
            </a:r>
            <a:r>
              <a:rPr lang="en-US" altLang="zh-TW" sz="2400">
                <a:solidFill>
                  <a:srgbClr val="008000"/>
                </a:solidFill>
                <a:latin typeface="Arial" panose="020B0604020202020204" pitchFamily="34" charset="0"/>
                <a:ea typeface="Arial Unicode MS" pitchFamily="34" charset="-120"/>
              </a:rPr>
              <a:t>Arcs</a:t>
            </a:r>
            <a:r>
              <a:rPr lang="en-US" altLang="zh-TW" sz="2400">
                <a:latin typeface="Arial" panose="020B0604020202020204" pitchFamily="34" charset="0"/>
                <a:ea typeface="Arial Unicode MS" pitchFamily="34" charset="-120"/>
              </a:rPr>
              <a:t>: directed)</a:t>
            </a:r>
          </a:p>
          <a:p>
            <a:pPr>
              <a:buFontTx/>
              <a:buChar char="•"/>
            </a:pPr>
            <a:r>
              <a:rPr lang="en-US" altLang="zh-TW" sz="2400">
                <a:ea typeface="Arial Unicode MS" pitchFamily="34" charset="-120"/>
              </a:rPr>
              <a:t>A graph can be described either by the use of </a:t>
            </a:r>
            <a:r>
              <a:rPr lang="en-US" altLang="zh-TW" sz="2400">
                <a:solidFill>
                  <a:schemeClr val="accent2"/>
                </a:solidFill>
                <a:ea typeface="Arial Unicode MS" pitchFamily="34" charset="-120"/>
              </a:rPr>
              <a:t>sets</a:t>
            </a:r>
            <a:r>
              <a:rPr lang="en-US" altLang="zh-TW" sz="2400">
                <a:ea typeface="Arial Unicode MS" pitchFamily="34" charset="-120"/>
              </a:rPr>
              <a:t>, or </a:t>
            </a:r>
            <a:r>
              <a:rPr lang="en-US" altLang="zh-TW" sz="2400">
                <a:solidFill>
                  <a:schemeClr val="accent2"/>
                </a:solidFill>
                <a:ea typeface="Arial Unicode MS" pitchFamily="34" charset="-120"/>
              </a:rPr>
              <a:t>diagrams</a:t>
            </a:r>
          </a:p>
          <a:p>
            <a:pPr>
              <a:buFontTx/>
              <a:buChar char="•"/>
            </a:pPr>
            <a:endParaRPr lang="en-US" altLang="zh-TW" sz="2400">
              <a:solidFill>
                <a:schemeClr val="accent2"/>
              </a:solidFill>
              <a:ea typeface="Arial Unicode MS" pitchFamily="34" charset="-120"/>
            </a:endParaRPr>
          </a:p>
          <a:p>
            <a:pPr>
              <a:buFontTx/>
              <a:buChar char="•"/>
            </a:pPr>
            <a:r>
              <a:rPr lang="en-US" altLang="zh-TW" sz="2400">
                <a:ea typeface="Arial Unicode MS" pitchFamily="34" charset="-120"/>
              </a:rPr>
              <a:t>Edge e={u,v} means</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joins</a:t>
            </a:r>
            <a:r>
              <a:rPr lang="en-US" altLang="zh-TW" sz="2400">
                <a:latin typeface="Arial" panose="020B0604020202020204" pitchFamily="34" charset="0"/>
                <a:ea typeface="Arial Unicode MS" pitchFamily="34" charset="-120"/>
              </a:rPr>
              <a:t> vertices u and v</a:t>
            </a:r>
          </a:p>
          <a:p>
            <a:pPr lvl="1" eaLnBrk="1" hangingPunct="1"/>
            <a:r>
              <a:rPr lang="en-US" altLang="zh-TW" sz="2400">
                <a:latin typeface="Arial" panose="020B0604020202020204" pitchFamily="34" charset="0"/>
                <a:ea typeface="Arial Unicode MS" pitchFamily="34" charset="-120"/>
              </a:rPr>
              <a:t>u and v are </a:t>
            </a:r>
            <a:r>
              <a:rPr lang="en-US" altLang="zh-TW" sz="2400">
                <a:solidFill>
                  <a:srgbClr val="008000"/>
                </a:solidFill>
                <a:latin typeface="Arial" panose="020B0604020202020204" pitchFamily="34" charset="0"/>
                <a:ea typeface="Arial Unicode MS" pitchFamily="34" charset="-120"/>
              </a:rPr>
              <a:t>adjacent</a:t>
            </a:r>
          </a:p>
          <a:p>
            <a:pPr lvl="1" eaLnBrk="1" hangingPunct="1"/>
            <a:r>
              <a:rPr lang="en-US" altLang="zh-TW" sz="2400">
                <a:latin typeface="Arial" panose="020B0604020202020204" pitchFamily="34" charset="0"/>
                <a:ea typeface="Arial Unicode MS" pitchFamily="34" charset="-120"/>
              </a:rPr>
              <a:t>e is </a:t>
            </a:r>
            <a:r>
              <a:rPr lang="en-US" altLang="zh-TW" sz="2400">
                <a:solidFill>
                  <a:srgbClr val="008000"/>
                </a:solidFill>
                <a:latin typeface="Arial" panose="020B0604020202020204" pitchFamily="34" charset="0"/>
                <a:ea typeface="Arial Unicode MS" pitchFamily="34" charset="-120"/>
              </a:rPr>
              <a:t>incident</a:t>
            </a:r>
            <a:r>
              <a:rPr lang="en-US" altLang="zh-TW" sz="2400">
                <a:latin typeface="Arial" panose="020B0604020202020204" pitchFamily="34" charset="0"/>
                <a:ea typeface="Arial Unicode MS" pitchFamily="34" charset="-120"/>
              </a:rPr>
              <a:t> with u (and vice versa)</a:t>
            </a:r>
          </a:p>
          <a:p>
            <a:pPr lvl="1" eaLnBrk="1" hangingPunct="1"/>
            <a:endParaRPr lang="en-US" altLang="zh-TW" sz="2400">
              <a:latin typeface="Arial" panose="020B0604020202020204" pitchFamily="34" charset="0"/>
              <a:ea typeface="Arial Unicode MS" pitchFamily="34" charset="-120"/>
            </a:endParaRPr>
          </a:p>
          <a:p>
            <a:pPr>
              <a:buFontTx/>
              <a:buChar char="•"/>
            </a:pPr>
            <a:r>
              <a:rPr lang="en-US" altLang="zh-TW" sz="2400">
                <a:solidFill>
                  <a:srgbClr val="008000"/>
                </a:solidFill>
                <a:ea typeface="Arial Unicode MS" pitchFamily="34" charset="-120"/>
              </a:rPr>
              <a:t>Degree</a:t>
            </a:r>
            <a:r>
              <a:rPr lang="en-US" altLang="zh-TW" sz="240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6383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838200" y="228600"/>
            <a:ext cx="7772400" cy="533400"/>
          </a:xfrm>
        </p:spPr>
        <p:txBody>
          <a:bodyPr/>
          <a:lstStyle/>
          <a:p>
            <a:r>
              <a:rPr lang="en-US" altLang="zh-TW" dirty="0">
                <a:ea typeface="新細明體" panose="02020500000000000000" pitchFamily="18" charset="-120"/>
              </a:rPr>
              <a:t>Select a vertex </a:t>
            </a:r>
            <a:r>
              <a:rPr lang="en-US" altLang="zh-TW" dirty="0" err="1">
                <a:ea typeface="新細明體" panose="02020500000000000000" pitchFamily="18" charset="-120"/>
              </a:rPr>
              <a:t>i</a:t>
            </a:r>
            <a:r>
              <a:rPr lang="en-US" altLang="zh-TW" dirty="0">
                <a:ea typeface="新細明體" panose="02020500000000000000" pitchFamily="18" charset="-120"/>
              </a:rPr>
              <a:t>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228600" y="2855913"/>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2286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4343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smtClean="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838200" y="228600"/>
            <a:ext cx="7772400" cy="533400"/>
          </a:xfrm>
        </p:spPr>
        <p:txBody>
          <a:bodyPr/>
          <a:lstStyle/>
          <a:p>
            <a:r>
              <a:rPr lang="en-US" altLang="zh-TW" sz="2800" dirty="0">
                <a:ea typeface="新細明體" panose="02020500000000000000" pitchFamily="18" charset="-120"/>
              </a:rPr>
              <a:t>If vertex </a:t>
            </a:r>
            <a:r>
              <a:rPr lang="en-US" altLang="zh-TW" sz="2800" dirty="0" err="1">
                <a:ea typeface="新細明體" panose="02020500000000000000" pitchFamily="18" charset="-120"/>
              </a:rPr>
              <a:t>i</a:t>
            </a:r>
            <a:r>
              <a:rPr lang="en-US" altLang="zh-TW" sz="2800" dirty="0">
                <a:ea typeface="新細明體" panose="02020500000000000000" pitchFamily="18" charset="-120"/>
              </a:rPr>
              <a:t>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762000" y="4986338"/>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203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1828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2438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3048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3657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4267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4876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5486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6096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6705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4343400" y="5826125"/>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5334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5334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2590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228600" y="29718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222250" y="3008313"/>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2438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smtClean="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82550" y="2971800"/>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49225" y="27940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8588" y="2776538"/>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2743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smtClean="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306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328613" y="2979738"/>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355600" y="29956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2590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smtClean="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436563" y="3036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smtClean="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90488" y="3116263"/>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smtClean="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419100" y="284956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407988" y="2836863"/>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3733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smtClean="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266700" y="2906713"/>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smtClean="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14300" y="3330575"/>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smtClean="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41751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444500" y="28717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4572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smtClean="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smtClean="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1871663"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3705225" y="4881563"/>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5662613" y="4865688"/>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0248" name="Object 42">
                <a:extLst>
                  <a:ext uri="{FF2B5EF4-FFF2-40B4-BE49-F238E27FC236}">
                    <a16:creationId xmlns:a16="http://schemas.microsoft.com/office/drawing/2014/main" id="{8BE971DA-D734-4561-98D2-AD28485489B6}"/>
                  </a:ext>
                </a:extLst>
              </p:cNvPr>
              <p:cNvSpPr txBox="1"/>
              <p:nvPr/>
            </p:nvSpPr>
            <p:spPr bwMode="auto">
              <a:xfrm>
                <a:off x="5426075" y="3084513"/>
                <a:ext cx="3152775" cy="46196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𝑉</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and</m:t>
                      </m:r>
                      <m:r>
                        <m:rPr>
                          <m:nor/>
                        </m:rPr>
                        <a:rPr lang="zh-TW" altLang="en-US" i="0">
                          <a:solidFill>
                            <a:srgbClr val="0000FF"/>
                          </a:solidFill>
                          <a:latin typeface="Cambria Math" panose="02040503050406030204" pitchFamily="18" charset="0"/>
                        </a:rPr>
                        <m:t> </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𝐸</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𝐸</m:t>
                      </m:r>
                    </m:oMath>
                  </m:oMathPara>
                </a14:m>
                <a:endParaRPr lang="zh-TW" altLang="en-US"/>
              </a:p>
            </p:txBody>
          </p:sp>
        </mc:Choice>
        <mc:Fallback xmlns="">
          <p:sp>
            <p:nvSpPr>
              <p:cNvPr id="10248" name="Object 42">
                <a:extLst>
                  <a:ext uri="{FF2B5EF4-FFF2-40B4-BE49-F238E27FC236}">
                    <a16:creationId xmlns:a16="http://schemas.microsoft.com/office/drawing/2014/main" id="{8BE971DA-D734-4561-98D2-AD28485489B6}"/>
                  </a:ext>
                </a:extLst>
              </p:cNvPr>
              <p:cNvSpPr txBox="1">
                <a:spLocks noRot="1" noChangeAspect="1" noMove="1" noResize="1" noEditPoints="1" noAdjustHandles="1" noChangeArrowheads="1" noChangeShapeType="1" noTextEdit="1"/>
              </p:cNvSpPr>
              <p:nvPr/>
            </p:nvSpPr>
            <p:spPr bwMode="auto">
              <a:xfrm>
                <a:off x="5426075" y="3084513"/>
                <a:ext cx="3152775" cy="46196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304800" y="2782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smtClean="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244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3352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209550" y="2884488"/>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smtClean="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342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smtClean="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39846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428625" y="28051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5562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smtClean="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smtClean="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381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smtClean="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349250" y="2828925"/>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365125" y="28432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5486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smtClean="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438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419100" y="27828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5562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smtClean="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smtClean="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222250" y="2959100"/>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716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smtClean="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smtClean="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755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379413" y="990600"/>
            <a:ext cx="9196387" cy="5410200"/>
          </a:xfrm>
        </p:spPr>
        <p:txBody>
          <a:bodyPr/>
          <a:lstStyle/>
          <a:p>
            <a:pPr>
              <a:lnSpc>
                <a:spcPct val="90000"/>
              </a:lnSpc>
            </a:pPr>
            <a:r>
              <a:rPr lang="en-US" altLang="zh-TW" sz="2200">
                <a:solidFill>
                  <a:srgbClr val="008000"/>
                </a:solidFill>
                <a:ea typeface="Arial Unicode MS" pitchFamily="34" charset="-120"/>
              </a:rPr>
              <a:t>Adjacency matrix of G</a:t>
            </a:r>
            <a:r>
              <a:rPr lang="en-US" altLang="zh-TW" sz="2200">
                <a:ea typeface="Arial Unicode MS" pitchFamily="34" charset="-120"/>
              </a:rPr>
              <a:t>: </a:t>
            </a:r>
            <a:r>
              <a:rPr lang="en-US" altLang="zh-TW" sz="2200">
                <a:solidFill>
                  <a:schemeClr val="accent2"/>
                </a:solidFill>
                <a:ea typeface="Arial Unicode MS" pitchFamily="34" charset="-120"/>
              </a:rPr>
              <a:t>A(G)</a:t>
            </a:r>
            <a:r>
              <a:rPr lang="en-US" altLang="zh-TW" sz="2200">
                <a:ea typeface="Arial Unicode MS" pitchFamily="34" charset="-120"/>
              </a:rPr>
              <a:t>, an n x n matrix where</a:t>
            </a:r>
            <a:br>
              <a:rPr lang="en-US" altLang="zh-TW" sz="2200">
                <a:ea typeface="Arial Unicode MS" pitchFamily="34" charset="-120"/>
              </a:rPr>
            </a:br>
            <a:r>
              <a:rPr lang="en-US" altLang="zh-TW" sz="2200">
                <a:ea typeface="Arial Unicode MS" pitchFamily="34" charset="-120"/>
              </a:rPr>
              <a:t> (i,j) entry is 1, if there is an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br>
              <a:rPr lang="en-US" altLang="zh-TW" sz="2200">
                <a:ea typeface="Arial Unicode MS" pitchFamily="34" charset="-120"/>
              </a:rPr>
            </a:br>
            <a:r>
              <a:rPr lang="en-US" altLang="zh-TW" sz="2200">
                <a:ea typeface="Arial Unicode MS" pitchFamily="34" charset="-120"/>
              </a:rPr>
              <a:t> (i,j) entry is 0, if there is NO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p>
          <a:p>
            <a:pPr>
              <a:lnSpc>
                <a:spcPct val="90000"/>
              </a:lnSpc>
            </a:pPr>
            <a:endParaRPr lang="en-US" altLang="zh-TW" sz="2200" baseline="-25000">
              <a:ea typeface="Arial Unicode MS" pitchFamily="34" charset="-120"/>
            </a:endParaRPr>
          </a:p>
          <a:p>
            <a:pPr>
              <a:lnSpc>
                <a:spcPct val="90000"/>
              </a:lnSpc>
              <a:buFontTx/>
              <a:buChar char="•"/>
            </a:pPr>
            <a:r>
              <a:rPr lang="en-US" altLang="zh-TW" sz="2200">
                <a:ea typeface="Arial Unicode MS" pitchFamily="34" charset="-120"/>
              </a:rPr>
              <a:t>easy to represent G, but need </a:t>
            </a:r>
            <a:r>
              <a:rPr lang="en-US" altLang="zh-TW" sz="2200">
                <a:solidFill>
                  <a:srgbClr val="FF0000"/>
                </a:solidFill>
                <a:ea typeface="Arial Unicode MS" pitchFamily="34" charset="-120"/>
              </a:rPr>
              <a:t>n</a:t>
            </a:r>
            <a:r>
              <a:rPr lang="en-US" altLang="zh-TW" sz="2200" baseline="30000">
                <a:solidFill>
                  <a:srgbClr val="FF0000"/>
                </a:solidFill>
                <a:ea typeface="Arial Unicode MS" pitchFamily="34" charset="-120"/>
              </a:rPr>
              <a:t>2</a:t>
            </a:r>
            <a:r>
              <a:rPr lang="en-US" altLang="zh-TW" sz="2200">
                <a:ea typeface="Arial Unicode MS" pitchFamily="34" charset="-120"/>
              </a:rPr>
              <a:t> storage, inefficient for sparse graph</a:t>
            </a:r>
            <a:endParaRPr lang="en-US" altLang="zh-TW" sz="2200" baseline="-25000">
              <a:ea typeface="Arial Unicode MS" pitchFamily="34" charset="-120"/>
            </a:endParaRPr>
          </a:p>
          <a:p>
            <a:pPr>
              <a:lnSpc>
                <a:spcPct val="90000"/>
              </a:lnSpc>
            </a:pPr>
            <a:endParaRPr lang="en-US" altLang="zh-TW" sz="2200" baseline="-25000">
              <a:ea typeface="Arial Unicode MS" pitchFamily="34" charset="-120"/>
            </a:endParaRPr>
          </a:p>
          <a:p>
            <a:pPr>
              <a:lnSpc>
                <a:spcPct val="90000"/>
              </a:lnSpc>
            </a:pPr>
            <a:r>
              <a:rPr lang="en-US" altLang="zh-TW" sz="2200">
                <a:solidFill>
                  <a:srgbClr val="008000"/>
                </a:solidFill>
                <a:ea typeface="Arial Unicode MS" pitchFamily="34" charset="-120"/>
              </a:rPr>
              <a:t>Thm 4.2</a:t>
            </a:r>
            <a:br>
              <a:rPr lang="en-US" altLang="zh-TW" sz="2200">
                <a:solidFill>
                  <a:srgbClr val="008000"/>
                </a:solidFill>
                <a:ea typeface="Arial Unicode MS" pitchFamily="34" charset="-120"/>
              </a:rPr>
            </a:br>
            <a:r>
              <a:rPr lang="en-US" altLang="zh-TW" sz="2200">
                <a:solidFill>
                  <a:srgbClr val="008000"/>
                </a:solidFill>
                <a:ea typeface="Arial Unicode MS" pitchFamily="34" charset="-120"/>
              </a:rPr>
              <a:t>The sum of the entries in row i of A(G) is the degree of the vertex v</a:t>
            </a:r>
            <a:r>
              <a:rPr lang="en-US" altLang="zh-TW" sz="2200" baseline="-25000">
                <a:solidFill>
                  <a:srgbClr val="008000"/>
                </a:solidFill>
                <a:ea typeface="Arial Unicode MS" pitchFamily="34" charset="-120"/>
              </a:rPr>
              <a:t>i</a:t>
            </a:r>
            <a:r>
              <a:rPr lang="en-US" altLang="zh-TW" sz="2200">
                <a:solidFill>
                  <a:srgbClr val="008000"/>
                </a:solidFill>
                <a:ea typeface="Arial Unicode MS" pitchFamily="34" charset="-120"/>
              </a:rPr>
              <a:t> </a:t>
            </a:r>
          </a:p>
          <a:p>
            <a:pPr>
              <a:lnSpc>
                <a:spcPct val="90000"/>
              </a:lnSpc>
            </a:pPr>
            <a:endParaRPr lang="en-US" altLang="zh-TW" sz="2200">
              <a:ea typeface="Arial Unicode MS" pitchFamily="34" charset="-120"/>
            </a:endParaRPr>
          </a:p>
          <a:p>
            <a:pPr>
              <a:lnSpc>
                <a:spcPct val="90000"/>
              </a:lnSpc>
            </a:pPr>
            <a:r>
              <a:rPr lang="en-US" altLang="zh-TW" sz="2200">
                <a:solidFill>
                  <a:srgbClr val="008000"/>
                </a:solidFill>
                <a:ea typeface="Arial Unicode MS" pitchFamily="34" charset="-120"/>
              </a:rPr>
              <a:t>Adjacency List of G: </a:t>
            </a:r>
            <a:endParaRPr lang="en-US" altLang="zh-TW" sz="2200">
              <a:ea typeface="Arial Unicode MS" pitchFamily="34" charset="-120"/>
            </a:endParaRPr>
          </a:p>
          <a:p>
            <a:pPr>
              <a:lnSpc>
                <a:spcPct val="90000"/>
              </a:lnSpc>
              <a:buFontTx/>
              <a:buChar char="•"/>
            </a:pPr>
            <a:r>
              <a:rPr lang="en-US" altLang="zh-TW" sz="2200">
                <a:ea typeface="Arial Unicode MS" pitchFamily="34" charset="-120"/>
              </a:rPr>
              <a:t>List each vertex followed by the vertices adjacent to it</a:t>
            </a:r>
          </a:p>
          <a:p>
            <a:pPr>
              <a:lnSpc>
                <a:spcPct val="90000"/>
              </a:lnSpc>
              <a:buFontTx/>
              <a:buChar char="•"/>
            </a:pPr>
            <a:r>
              <a:rPr lang="en-US" altLang="zh-TW" sz="2200">
                <a:ea typeface="Arial Unicode MS" pitchFamily="34" charset="-120"/>
              </a:rPr>
              <a:t>Corresponds to the nonzero entries in A(G) </a:t>
            </a:r>
            <a:r>
              <a:rPr lang="en-US" altLang="zh-TW" sz="2200">
                <a:ea typeface="Arial Unicode MS" pitchFamily="34" charset="-120"/>
                <a:sym typeface="Wingdings" panose="05000000000000000000" pitchFamily="2" charset="2"/>
              </a:rPr>
              <a:t></a:t>
            </a:r>
            <a:r>
              <a:rPr lang="en-US" altLang="zh-TW" sz="2200">
                <a:ea typeface="Arial Unicode MS" pitchFamily="34" charset="-120"/>
              </a:rPr>
              <a:t> </a:t>
            </a:r>
            <a:r>
              <a:rPr lang="en-US" altLang="zh-TW" sz="2200">
                <a:solidFill>
                  <a:srgbClr val="FF0000"/>
                </a:solidFill>
                <a:ea typeface="Arial Unicode MS" pitchFamily="34" charset="-120"/>
              </a:rPr>
              <a:t>2m</a:t>
            </a:r>
            <a:r>
              <a:rPr lang="en-US" altLang="zh-TW" sz="2200">
                <a:ea typeface="Arial Unicode MS" pitchFamily="34" charset="-120"/>
              </a:rPr>
              <a:t> storage</a:t>
            </a:r>
            <a:endParaRPr lang="en-US" altLang="zh-TW" sz="2200" baseline="-25000">
              <a:ea typeface="Arial Unicode MS" pitchFamily="34" charset="-120"/>
            </a:endParaRPr>
          </a:p>
          <a:p>
            <a:pPr>
              <a:lnSpc>
                <a:spcPct val="90000"/>
              </a:lnSpc>
            </a:pPr>
            <a:r>
              <a:rPr lang="en-US" altLang="zh-TW" sz="220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1173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3422650" y="4865688"/>
          <a:ext cx="2020888" cy="1335087"/>
        </p:xfrm>
        <a:graphic>
          <a:graphicData uri="http://schemas.openxmlformats.org/presentationml/2006/ole">
            <mc:AlternateContent xmlns:mc="http://schemas.openxmlformats.org/markup-compatibility/2006">
              <mc:Choice xmlns:v="urn:schemas-microsoft-com:vml" Requires="v">
                <p:oleObj spid="_x0000_s12328"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865688"/>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6191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Times New Roman" panose="02020603050405020304" pitchFamily="18" charset="0"/>
                <a:ea typeface="新細明體" panose="02020500000000000000" pitchFamily="18" charset="-120"/>
              </a:rPr>
              <a:t>Adjacency List</a:t>
            </a:r>
            <a:r>
              <a:rPr lang="en-US" altLang="zh-TW" sz="1800">
                <a:latin typeface="Times New Roman" panose="02020603050405020304" pitchFamily="18" charset="0"/>
                <a:ea typeface="新細明體" panose="02020500000000000000" pitchFamily="18" charset="-120"/>
              </a:rPr>
              <a:t>:</a:t>
            </a:r>
          </a:p>
          <a:p>
            <a:pPr eaLnBrk="1" hangingPunct="1"/>
            <a:r>
              <a:rPr lang="en-US" altLang="zh-TW" sz="1800">
                <a:latin typeface="Times New Roman" panose="02020603050405020304" pitchFamily="18" charset="0"/>
                <a:ea typeface="新細明體" panose="02020500000000000000" pitchFamily="18" charset="-120"/>
              </a:rPr>
              <a:t>A: C,D</a:t>
            </a:r>
          </a:p>
          <a:p>
            <a:pPr eaLnBrk="1" hangingPunct="1"/>
            <a:r>
              <a:rPr lang="en-US" altLang="zh-TW" sz="1800">
                <a:latin typeface="Times New Roman" panose="02020603050405020304" pitchFamily="18" charset="0"/>
                <a:ea typeface="新細明體" panose="02020500000000000000" pitchFamily="18" charset="-120"/>
              </a:rPr>
              <a:t>B: C</a:t>
            </a:r>
          </a:p>
          <a:p>
            <a:pPr eaLnBrk="1" hangingPunct="1"/>
            <a:r>
              <a:rPr lang="en-US" altLang="zh-TW" sz="1800">
                <a:latin typeface="Times New Roman" panose="02020603050405020304" pitchFamily="18" charset="0"/>
                <a:ea typeface="新細明體" panose="02020500000000000000" pitchFamily="18" charset="-120"/>
              </a:rPr>
              <a:t>C: A,B,D</a:t>
            </a:r>
          </a:p>
          <a:p>
            <a:pPr eaLnBrk="1" hangingPunct="1"/>
            <a:r>
              <a:rPr lang="en-US" altLang="zh-TW" sz="180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246063" y="3048000"/>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6172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6019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smtClean="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2209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2895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3505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203200" y="2943225"/>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4724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7162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5410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6019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670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smtClean="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smtClean="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1371600" y="2514600"/>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7308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smtClean="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smtClean="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990600"/>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9538" y="923925"/>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2700338" y="4495800"/>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7788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7778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457200"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smtClean="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80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80975"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smtClean="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38113"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823913"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3530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smtClean="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82563" y="-1"/>
            <a:ext cx="8897937" cy="822325"/>
          </a:xfrm>
        </p:spPr>
        <p:txBody>
          <a:bodyPr/>
          <a:lstStyle/>
          <a:p>
            <a:pPr eaLnBrk="1" hangingPunct="1"/>
            <a:r>
              <a:rPr lang="en-US" altLang="zh-TW" sz="3800" dirty="0">
                <a:ea typeface="新細明體" panose="02020500000000000000" pitchFamily="18" charset="-120"/>
              </a:rPr>
              <a:t>Shortest Path on Weighted Graphs</a:t>
            </a:r>
          </a:p>
        </p:txBody>
      </p:sp>
      <mc:AlternateContent xmlns:mc="http://schemas.openxmlformats.org/markup-compatibility/2006" xmlns:a14="http://schemas.microsoft.com/office/drawing/2010/main">
        <mc:Choice Requires="a14">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82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 </a:t>
                </a:r>
                <a14:m>
                  <m:oMath xmlns:m="http://schemas.openxmlformats.org/officeDocument/2006/math">
                    <m:nary>
                      <m:naryPr>
                        <m:chr m:val="∑"/>
                        <m:limLoc m:val="subSup"/>
                        <m:supHide m:val="on"/>
                        <m:ctrlPr>
                          <a:rPr lang="en-US" altLang="zh-TW" sz="2400" i="1" smtClean="0">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𝑖</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𝑗</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𝑝</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b="0" i="1" smtClean="0">
                                <a:solidFill>
                                  <a:schemeClr val="accent2"/>
                                </a:solidFill>
                                <a:latin typeface="Cambria Math" panose="02040503050406030204" pitchFamily="18" charset="0"/>
                                <a:ea typeface="新細明體" panose="02020500000000000000" pitchFamily="18" charset="-120"/>
                              </a:rPr>
                              <m:t>𝑖𝑗</m:t>
                            </m:r>
                          </m:sub>
                        </m:sSub>
                      </m:e>
                    </m:nary>
                  </m:oMath>
                </a14:m>
                <a:endParaRPr lang="en-US" altLang="zh-TW" sz="2400" dirty="0">
                  <a:solidFill>
                    <a:srgbClr val="008000"/>
                  </a:solidFill>
                  <a:ea typeface="新細明體" panose="02020500000000000000" pitchFamily="18" charset="-120"/>
                </a:endParaRP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 cycle </a:t>
                </a:r>
                <a:r>
                  <a:rPr lang="en-US" altLang="zh-TW" sz="2400" i="1" dirty="0">
                    <a:ea typeface="新細明體" panose="02020500000000000000" pitchFamily="18" charset="-120"/>
                  </a:rPr>
                  <a:t>C</a:t>
                </a:r>
                <a:r>
                  <a:rPr lang="en-US" altLang="zh-TW" sz="2400" dirty="0">
                    <a:ea typeface="新細明體" panose="02020500000000000000" pitchFamily="18" charset="-120"/>
                  </a:rPr>
                  <a:t> with negative total weights, i.e.,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𝐶</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r>
                  <a:rPr lang="en-US" altLang="zh-TW" sz="2400" dirty="0">
                    <a:solidFill>
                      <a:schemeClr val="accent2"/>
                    </a:solidFill>
                    <a:ea typeface="新細明體" panose="02020500000000000000" pitchFamily="18" charset="-120"/>
                  </a:rPr>
                  <a:t>&lt;0</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mc:Choice>
        <mc:Fallback xmlns="">
          <p:sp>
            <p:nvSpPr>
              <p:cNvPr id="118788" name="Rectangle 3">
                <a:extLst>
                  <a:ext uri="{FF2B5EF4-FFF2-40B4-BE49-F238E27FC236}">
                    <a16:creationId xmlns:a16="http://schemas.microsoft.com/office/drawing/2014/main" id="{C166136E-7C04-4E17-A685-C0BA48099742}"/>
                  </a:ext>
                </a:extLst>
              </p:cNvPr>
              <p:cNvSpPr>
                <a:spLocks noGrp="1" noRot="1" noChangeAspect="1" noMove="1" noResize="1" noEditPoints="1" noAdjustHandles="1" noChangeArrowheads="1" noChangeShapeType="1" noTextEdit="1"/>
              </p:cNvSpPr>
              <p:nvPr>
                <p:ph type="body" sz="half" idx="1"/>
              </p:nvPr>
            </p:nvSpPr>
            <p:spPr>
              <a:xfrm>
                <a:off x="182563" y="992188"/>
                <a:ext cx="9669462" cy="5410200"/>
              </a:xfrm>
              <a:blipFill>
                <a:blip r:embed="rId3"/>
                <a:stretch>
                  <a:fillRect l="-1009" t="-5524" r="-631"/>
                </a:stretch>
              </a:blipFill>
            </p:spPr>
            <p:txBody>
              <a:bodyPr/>
              <a:lstStyle/>
              <a:p>
                <a:r>
                  <a:rPr lang="zh-TW" altLang="en-US">
                    <a:noFill/>
                  </a:rPr>
                  <a:t> </a:t>
                </a:r>
              </a:p>
            </p:txBody>
          </p:sp>
        </mc:Fallback>
      </mc:AlternateContent>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118792" name="物件 2">
                <a:extLst>
                  <a:ext uri="{FF2B5EF4-FFF2-40B4-BE49-F238E27FC236}">
                    <a16:creationId xmlns:a16="http://schemas.microsoft.com/office/drawing/2014/main" id="{3412A2A0-3F55-4608-8D30-D70A98F518DE}"/>
                  </a:ext>
                </a:extLst>
              </p:cNvPr>
              <p:cNvSpPr txBox="1"/>
              <p:nvPr/>
            </p:nvSpPr>
            <p:spPr bwMode="auto">
              <a:xfrm>
                <a:off x="2855155" y="5902109"/>
                <a:ext cx="2062920" cy="435769"/>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≥0,</m:t>
                      </m:r>
                      <m:r>
                        <a:rPr lang="zh-TW" altLang="en-US" sz="2000" i="0">
                          <a:solidFill>
                            <a:srgbClr val="0000FF"/>
                          </a:solidFill>
                          <a:latin typeface="Cambria Math" panose="02040503050406030204" pitchFamily="18" charset="0"/>
                        </a:rPr>
                        <m:t> </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𝑖</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𝑗</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𝐸</m:t>
                      </m:r>
                    </m:oMath>
                  </m:oMathPara>
                </a14:m>
                <a:endParaRPr lang="zh-TW" altLang="en-US" sz="2000" dirty="0"/>
              </a:p>
            </p:txBody>
          </p:sp>
        </mc:Choice>
        <mc:Fallback xmlns="">
          <p:sp>
            <p:nvSpPr>
              <p:cNvPr id="118792" name="物件 2">
                <a:extLst>
                  <a:ext uri="{FF2B5EF4-FFF2-40B4-BE49-F238E27FC236}">
                    <a16:creationId xmlns:a16="http://schemas.microsoft.com/office/drawing/2014/main" id="{3412A2A0-3F55-4608-8D30-D70A98F518DE}"/>
                  </a:ext>
                </a:extLst>
              </p:cNvPr>
              <p:cNvSpPr txBox="1">
                <a:spLocks noRot="1" noChangeAspect="1" noMove="1" noResize="1" noEditPoints="1" noAdjustHandles="1" noChangeArrowheads="1" noChangeShapeType="1" noTextEdit="1"/>
              </p:cNvSpPr>
              <p:nvPr/>
            </p:nvSpPr>
            <p:spPr bwMode="auto">
              <a:xfrm>
                <a:off x="2855155" y="5902109"/>
                <a:ext cx="2062920" cy="435769"/>
              </a:xfrm>
              <a:prstGeom prst="rect">
                <a:avLst/>
              </a:prstGeom>
              <a:blipFill>
                <a:blip r:embed="rId4"/>
                <a:stretch>
                  <a:fillRect b="-2778"/>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793" name="物件 3">
                <a:extLst>
                  <a:ext uri="{FF2B5EF4-FFF2-40B4-BE49-F238E27FC236}">
                    <a16:creationId xmlns:a16="http://schemas.microsoft.com/office/drawing/2014/main" id="{C992EE93-79B6-484A-929A-5ECECAB32D37}"/>
                  </a:ext>
                </a:extLst>
              </p:cNvPr>
              <p:cNvSpPr txBox="1"/>
              <p:nvPr/>
            </p:nvSpPr>
            <p:spPr bwMode="auto">
              <a:xfrm>
                <a:off x="6691530" y="5884126"/>
                <a:ext cx="1644071" cy="40461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some</m:t>
                      </m:r>
                      <m:r>
                        <m:rPr>
                          <m:nor/>
                        </m:rPr>
                        <a:rPr lang="zh-TW" altLang="en-US" sz="2000" i="0">
                          <a:solidFill>
                            <a:srgbClr val="0000FF"/>
                          </a:solidFill>
                          <a:latin typeface="Cambria Math" panose="02040503050406030204" pitchFamily="18" charset="0"/>
                        </a:rPr>
                        <m:t> </m:t>
                      </m:r>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&lt;0</m:t>
                      </m:r>
                    </m:oMath>
                  </m:oMathPara>
                </a14:m>
                <a:endParaRPr lang="zh-TW" altLang="en-US" sz="2000" dirty="0"/>
              </a:p>
            </p:txBody>
          </p:sp>
        </mc:Choice>
        <mc:Fallback xmlns="">
          <p:sp>
            <p:nvSpPr>
              <p:cNvPr id="118793" name="物件 3">
                <a:extLst>
                  <a:ext uri="{FF2B5EF4-FFF2-40B4-BE49-F238E27FC236}">
                    <a16:creationId xmlns:a16="http://schemas.microsoft.com/office/drawing/2014/main" id="{C992EE93-79B6-484A-929A-5ECECAB32D37}"/>
                  </a:ext>
                </a:extLst>
              </p:cNvPr>
              <p:cNvSpPr txBox="1">
                <a:spLocks noRot="1" noChangeAspect="1" noMove="1" noResize="1" noEditPoints="1" noAdjustHandles="1" noChangeArrowheads="1" noChangeShapeType="1" noTextEdit="1"/>
              </p:cNvSpPr>
              <p:nvPr/>
            </p:nvSpPr>
            <p:spPr bwMode="auto">
              <a:xfrm>
                <a:off x="6691530" y="5884126"/>
                <a:ext cx="1644071" cy="404610"/>
              </a:xfrm>
              <a:prstGeom prst="rect">
                <a:avLst/>
              </a:prstGeom>
              <a:blipFill>
                <a:blip r:embed="rId5"/>
                <a:stretch>
                  <a:fillRect b="-14925"/>
                </a:stretch>
              </a:blipFill>
              <a:ln>
                <a:noFill/>
              </a:ln>
              <a:ex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smtClean="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215900"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6251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7797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7085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6284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7670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1100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7986713" y="909638"/>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6480175" y="914400"/>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7159625" y="2684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6892925" y="5948363"/>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7864475" y="4540250"/>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6167438" y="4538663"/>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smtClean="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mc:AlternateContent xmlns:mc="http://schemas.openxmlformats.org/markup-compatibility/2006" xmlns:a14="http://schemas.microsoft.com/office/drawing/2010/main">
        <mc:Choice Requires="a14">
          <p:sp>
            <p:nvSpPr>
              <p:cNvPr id="122884" name="Object 8">
                <a:extLst>
                  <a:ext uri="{FF2B5EF4-FFF2-40B4-BE49-F238E27FC236}">
                    <a16:creationId xmlns:a16="http://schemas.microsoft.com/office/drawing/2014/main" id="{D5CA2E0A-C668-450A-B283-BB28B887ADF5}"/>
                  </a:ext>
                </a:extLst>
              </p:cNvPr>
              <p:cNvSpPr txBox="1">
                <a:spLocks noGrp="1"/>
              </p:cNvSpPr>
              <p:nvPr>
                <p:ph sz="half" idx="1"/>
              </p:nvPr>
            </p:nvSpPr>
            <p:spPr bwMode="auto">
              <a:xfrm>
                <a:off x="68263" y="920751"/>
                <a:ext cx="4108321" cy="247562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Primal</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formulation</m:t>
                      </m:r>
                    </m:oMath>
                    <m:oMath xmlns:m="http://schemas.openxmlformats.org/officeDocument/2006/math">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min</m:t>
                          </m:r>
                        </m:fName>
                        <m:e>
                          <m:r>
                            <a:rPr lang="zh-TW" altLang="en-US" sz="2000" i="1">
                              <a:solidFill>
                                <a:srgbClr val="000000"/>
                              </a:solidFill>
                              <a:latin typeface="Cambria Math" panose="02040503050406030204" pitchFamily="18" charset="0"/>
                            </a:rPr>
                            <m:t> </m:t>
                          </m:r>
                        </m:e>
                      </m:func>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oMath>
                    <m:oMath xmlns:m="http://schemas.openxmlformats.org/officeDocument/2006/math">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𝑗𝑖</m:t>
                              </m:r>
                            </m:sub>
                          </m:sSub>
                        </m:e>
                      </m:nary>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oMath>
                  </m:oMathPara>
                </a14:m>
                <a:endParaRPr lang="en-US" altLang="zh-TW" sz="20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4" name="Object 8">
                <a:extLst>
                  <a:ext uri="{FF2B5EF4-FFF2-40B4-BE49-F238E27FC236}">
                    <a16:creationId xmlns:a16="http://schemas.microsoft.com/office/drawing/2014/main" id="{D5CA2E0A-C668-450A-B283-BB28B887ADF5}"/>
                  </a:ext>
                </a:extLst>
              </p:cNvPr>
              <p:cNvSpPr txBox="1">
                <a:spLocks noRot="1" noChangeAspect="1" noMove="1" noResize="1" noEditPoints="1" noAdjustHandles="1" noChangeArrowheads="1" noChangeShapeType="1" noTextEdit="1"/>
              </p:cNvSpPr>
              <p:nvPr>
                <p:ph sz="half" idx="1"/>
              </p:nvPr>
            </p:nvSpPr>
            <p:spPr bwMode="auto">
              <a:xfrm>
                <a:off x="68263" y="920751"/>
                <a:ext cx="4108321" cy="2475620"/>
              </a:xfrm>
              <a:prstGeom prst="rect">
                <a:avLst/>
              </a:prstGeom>
              <a:blipFill>
                <a:blip r:embed="rId3"/>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5" name="Object 12">
                <a:extLst>
                  <a:ext uri="{FF2B5EF4-FFF2-40B4-BE49-F238E27FC236}">
                    <a16:creationId xmlns:a16="http://schemas.microsoft.com/office/drawing/2014/main" id="{9BFF9EFC-1E5B-42F2-9730-D25FAEA85E78}"/>
                  </a:ext>
                </a:extLst>
              </p:cNvPr>
              <p:cNvSpPr txBox="1">
                <a:spLocks noGrp="1"/>
              </p:cNvSpPr>
              <p:nvPr>
                <p:ph sz="quarter" idx="2"/>
              </p:nvPr>
            </p:nvSpPr>
            <p:spPr bwMode="auto">
              <a:xfrm>
                <a:off x="5178606" y="995964"/>
                <a:ext cx="3964263" cy="2023606"/>
              </a:xfrm>
              <a:prstGeom prst="rect">
                <a:avLst/>
              </a:prstGeom>
              <a:noFill/>
              <a:ln>
                <a:noFill/>
              </a:ln>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FF"/>
                          </a:solidFill>
                          <a:latin typeface="Cambria Math" panose="02040503050406030204" pitchFamily="18" charset="0"/>
                        </a:rPr>
                        <m:t>Dual</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formulation</m:t>
                      </m:r>
                    </m:oMath>
                    <m:oMath xmlns:m="http://schemas.openxmlformats.org/officeDocument/2006/math">
                      <m:func>
                        <m:funcPr>
                          <m:ctrlPr>
                            <a:rPr lang="zh-TW" altLang="en-US" sz="2600" i="1">
                              <a:solidFill>
                                <a:srgbClr val="000000"/>
                              </a:solidFill>
                              <a:latin typeface="Cambria Math" panose="02040503050406030204" pitchFamily="18" charset="0"/>
                            </a:rPr>
                          </m:ctrlPr>
                        </m:funcPr>
                        <m:fName>
                          <m:r>
                            <m:rPr>
                              <m:sty m:val="p"/>
                            </m:rPr>
                            <a:rPr lang="zh-TW" altLang="en-US" sz="2600" i="0">
                              <a:solidFill>
                                <a:srgbClr val="000000"/>
                              </a:solidFill>
                              <a:latin typeface="Cambria Math" panose="02040503050406030204" pitchFamily="18" charset="0"/>
                            </a:rPr>
                            <m:t>max</m:t>
                          </m:r>
                        </m:fName>
                        <m:e>
                          <m:r>
                            <a:rPr lang="zh-TW" altLang="en-US" sz="2600" i="1">
                              <a:solidFill>
                                <a:srgbClr val="000000"/>
                              </a:solidFill>
                              <a:latin typeface="Cambria Math" panose="02040503050406030204" pitchFamily="18" charset="0"/>
                            </a:rPr>
                            <m:t> </m:t>
                          </m:r>
                        </m:e>
                      </m:func>
                      <m:nary>
                        <m:naryPr>
                          <m:chr m:val="∑"/>
                          <m:supHide m:val="on"/>
                          <m:ctrlPr>
                            <a:rPr lang="zh-TW" altLang="en-US" sz="2600" i="1">
                              <a:solidFill>
                                <a:srgbClr val="000000"/>
                              </a:solidFill>
                              <a:latin typeface="Cambria Math" panose="02040503050406030204" pitchFamily="18" charset="0"/>
                            </a:rPr>
                          </m:ctrlPr>
                        </m:naryPr>
                        <m:sub>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𝑉</m:t>
                          </m:r>
                        </m:sub>
                        <m:sup/>
                        <m:e>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𝑏</m:t>
                              </m:r>
                            </m:e>
                            <m:sub>
                              <m:r>
                                <a:rPr lang="zh-TW" altLang="en-US" sz="2600" i="1">
                                  <a:solidFill>
                                    <a:srgbClr val="000000"/>
                                  </a:solidFill>
                                  <a:latin typeface="Cambria Math" panose="02040503050406030204" pitchFamily="18" charset="0"/>
                                </a:rPr>
                                <m:t>𝑖</m:t>
                              </m:r>
                            </m:sub>
                          </m:sSub>
                        </m:e>
                      </m:nary>
                    </m:oMath>
                    <m:oMath xmlns:m="http://schemas.openxmlformats.org/officeDocument/2006/math">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𝑗</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𝑐</m:t>
                          </m:r>
                        </m:e>
                        <m:sub>
                          <m:r>
                            <a:rPr lang="zh-TW" altLang="en-US" sz="2600" i="1">
                              <a:solidFill>
                                <a:srgbClr val="000000"/>
                              </a:solidFill>
                              <a:latin typeface="Cambria Math" panose="02040503050406030204" pitchFamily="18" charset="0"/>
                            </a:rPr>
                            <m:t>𝑖𝑗</m:t>
                          </m:r>
                        </m:sub>
                      </m:sSub>
                      <m:r>
                        <m:rPr>
                          <m:nor/>
                        </m:rPr>
                        <a:rPr lang="zh-TW" altLang="en-US" sz="2600" i="0">
                          <a:solidFill>
                            <a:srgbClr val="000000"/>
                          </a:solidFill>
                          <a:latin typeface="Cambria Math" panose="02040503050406030204" pitchFamily="18" charset="0"/>
                        </a:rPr>
                        <m:t>  </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𝑗</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𝐸</m:t>
                      </m:r>
                    </m:oMath>
                    <m:oMath xmlns:m="http://schemas.openxmlformats.org/officeDocument/2006/math">
                      <m:r>
                        <a:rPr lang="zh-TW" altLang="en-US" sz="2600" i="1">
                          <a:solidFill>
                            <a:srgbClr val="000000"/>
                          </a:solidFill>
                          <a:latin typeface="Cambria Math" panose="02040503050406030204" pitchFamily="18" charset="0"/>
                        </a:rPr>
                        <m:t>𝜋</m:t>
                      </m:r>
                      <m:func>
                        <m:funcPr>
                          <m:ctrlPr>
                            <a:rPr lang="zh-TW" altLang="en-US" sz="2600" i="1">
                              <a:solidFill>
                                <a:srgbClr val="000000"/>
                              </a:solidFill>
                              <a:latin typeface="Cambria Math" panose="02040503050406030204" pitchFamily="18" charset="0"/>
                            </a:rPr>
                          </m:ctrlPr>
                        </m:funcPr>
                        <m:fName>
                          <m:r>
                            <a:rPr lang="zh-TW" altLang="en-US" sz="2600" i="0">
                              <a:solidFill>
                                <a:srgbClr val="000000"/>
                              </a:solidFill>
                              <a:latin typeface="Cambria Math" panose="02040503050406030204" pitchFamily="18" charset="0"/>
                            </a:rPr>
                            <m:t>:</m:t>
                          </m:r>
                        </m:fName>
                        <m:e>
                          <m:r>
                            <m:rPr>
                              <m:sty m:val="p"/>
                            </m:rPr>
                            <a:rPr lang="zh-TW" altLang="en-US" sz="2600" i="1">
                              <a:solidFill>
                                <a:srgbClr val="000000"/>
                              </a:solidFill>
                              <a:latin typeface="Cambria Math" panose="02040503050406030204" pitchFamily="18" charset="0"/>
                            </a:rPr>
                            <m:t>f</m:t>
                          </m:r>
                        </m:e>
                      </m:func>
                      <m:r>
                        <m:rPr>
                          <m:nor/>
                        </m:rPr>
                        <a:rPr lang="zh-TW" altLang="en-US" sz="2600" i="0">
                          <a:solidFill>
                            <a:srgbClr val="000000"/>
                          </a:solidFill>
                          <a:latin typeface="Cambria Math" panose="02040503050406030204" pitchFamily="18" charset="0"/>
                        </a:rPr>
                        <m:t>ree</m:t>
                      </m:r>
                      <m:r>
                        <m:rPr>
                          <m:nor/>
                        </m:rPr>
                        <a:rPr lang="zh-TW" altLang="en-US" sz="2600" i="0">
                          <a:solidFill>
                            <a:srgbClr val="000000"/>
                          </a:solidFill>
                          <a:latin typeface="Cambria Math" panose="02040503050406030204" pitchFamily="18" charset="0"/>
                        </a:rPr>
                        <m:t>  </m:t>
                      </m:r>
                    </m:oMath>
                  </m:oMathPara>
                </a14:m>
                <a:endParaRPr lang="zh-TW" altLang="en-US" sz="2600" dirty="0"/>
              </a:p>
            </p:txBody>
          </p:sp>
        </mc:Choice>
        <mc:Fallback xmlns="">
          <p:sp>
            <p:nvSpPr>
              <p:cNvPr id="122885" name="Object 12">
                <a:extLst>
                  <a:ext uri="{FF2B5EF4-FFF2-40B4-BE49-F238E27FC236}">
                    <a16:creationId xmlns:a16="http://schemas.microsoft.com/office/drawing/2014/main" id="{9BFF9EFC-1E5B-42F2-9730-D25FAEA85E78}"/>
                  </a:ext>
                </a:extLst>
              </p:cNvPr>
              <p:cNvSpPr txBox="1">
                <a:spLocks noRot="1" noChangeAspect="1" noMove="1" noResize="1" noEditPoints="1" noAdjustHandles="1" noChangeArrowheads="1" noChangeShapeType="1" noTextEdit="1"/>
              </p:cNvSpPr>
              <p:nvPr>
                <p:ph sz="quarter" idx="2"/>
              </p:nvPr>
            </p:nvSpPr>
            <p:spPr bwMode="auto">
              <a:xfrm>
                <a:off x="5178606" y="995964"/>
                <a:ext cx="3964263" cy="2023606"/>
              </a:xfrm>
              <a:prstGeom prst="rect">
                <a:avLst/>
              </a:prstGeom>
              <a:blipFill>
                <a:blip r:embed="rId4"/>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6" name="Object 11">
                <a:extLst>
                  <a:ext uri="{FF2B5EF4-FFF2-40B4-BE49-F238E27FC236}">
                    <a16:creationId xmlns:a16="http://schemas.microsoft.com/office/drawing/2014/main" id="{90518F64-D05D-4556-BA8E-EF644DFA4686}"/>
                  </a:ext>
                </a:extLst>
              </p:cNvPr>
              <p:cNvSpPr txBox="1"/>
              <p:nvPr/>
            </p:nvSpPr>
            <p:spPr bwMode="auto">
              <a:xfrm>
                <a:off x="-2339" y="3236654"/>
                <a:ext cx="4754908" cy="3103305"/>
              </a:xfrm>
              <a:prstGeom prst="rect">
                <a:avLst/>
              </a:prstGeom>
              <a:noFill/>
              <a:ln>
                <a:noFill/>
              </a:ln>
              <a:effectLst/>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smtClean="0">
                          <a:solidFill>
                            <a:srgbClr val="0000FF"/>
                          </a:solidFill>
                          <a:latin typeface="Cambria Math" panose="02040503050406030204" pitchFamily="18" charset="0"/>
                        </a:rPr>
                        <m:t>1−1: </m:t>
                      </m:r>
                      <m:r>
                        <m:rPr>
                          <m:nor/>
                        </m:rPr>
                        <a:rPr lang="zh-TW" altLang="en-US" sz="2000" i="0" smtClean="0">
                          <a:solidFill>
                            <a:srgbClr val="0000FF"/>
                          </a:solidFill>
                          <a:latin typeface="Cambria Math" panose="02040503050406030204" pitchFamily="18" charset="0"/>
                        </a:rPr>
                        <m:t>from</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s</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to</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=0</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1−</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other</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−1: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except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22886" name="Object 11">
                <a:extLst>
                  <a:ext uri="{FF2B5EF4-FFF2-40B4-BE49-F238E27FC236}">
                    <a16:creationId xmlns:a16="http://schemas.microsoft.com/office/drawing/2014/main" id="{90518F64-D05D-4556-BA8E-EF644DFA4686}"/>
                  </a:ext>
                </a:extLst>
              </p:cNvPr>
              <p:cNvSpPr txBox="1">
                <a:spLocks noRot="1" noChangeAspect="1" noMove="1" noResize="1" noEditPoints="1" noAdjustHandles="1" noChangeArrowheads="1" noChangeShapeType="1" noTextEdit="1"/>
              </p:cNvSpPr>
              <p:nvPr/>
            </p:nvSpPr>
            <p:spPr bwMode="auto">
              <a:xfrm>
                <a:off x="-2339" y="3236654"/>
                <a:ext cx="4754908" cy="3103305"/>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7" name="Object 16">
                <a:extLst>
                  <a:ext uri="{FF2B5EF4-FFF2-40B4-BE49-F238E27FC236}">
                    <a16:creationId xmlns:a16="http://schemas.microsoft.com/office/drawing/2014/main" id="{7AAC99FF-C46C-4F88-BCE1-321DAB113C7C}"/>
                  </a:ext>
                </a:extLst>
              </p:cNvPr>
              <p:cNvSpPr txBox="1">
                <a:spLocks noGrp="1"/>
              </p:cNvSpPr>
              <p:nvPr>
                <p:ph sz="quarter" idx="3"/>
              </p:nvPr>
            </p:nvSpPr>
            <p:spPr bwMode="auto">
              <a:xfrm>
                <a:off x="4651375" y="3008055"/>
                <a:ext cx="5066614" cy="1009650"/>
              </a:xfrm>
              <a:prstGeom prst="rect">
                <a:avLst/>
              </a:prstGeom>
              <a:noFill/>
              <a:ln>
                <a:noFill/>
              </a:ln>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reduced</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cost</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𝑗</m:t>
                          </m:r>
                        </m:sub>
                      </m:sSub>
                    </m:oMath>
                  </m:oMathPara>
                </a14:m>
                <a:endParaRPr lang="en-US" altLang="zh-TW" sz="2000"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optimality</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condition</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7" name="Object 16">
                <a:extLst>
                  <a:ext uri="{FF2B5EF4-FFF2-40B4-BE49-F238E27FC236}">
                    <a16:creationId xmlns:a16="http://schemas.microsoft.com/office/drawing/2014/main" id="{7AAC99FF-C46C-4F88-BCE1-321DAB113C7C}"/>
                  </a:ext>
                </a:extLst>
              </p:cNvPr>
              <p:cNvSpPr txBox="1">
                <a:spLocks noRot="1" noChangeAspect="1" noMove="1" noResize="1" noEditPoints="1" noAdjustHandles="1" noChangeArrowheads="1" noChangeShapeType="1" noTextEdit="1"/>
              </p:cNvSpPr>
              <p:nvPr>
                <p:ph sz="quarter" idx="3"/>
              </p:nvPr>
            </p:nvSpPr>
            <p:spPr bwMode="auto">
              <a:xfrm>
                <a:off x="4651375" y="3008055"/>
                <a:ext cx="5066614" cy="1009650"/>
              </a:xfrm>
              <a:prstGeom prst="rect">
                <a:avLst/>
              </a:prstGeom>
              <a:blipFill>
                <a:blip r:embed="rId6"/>
                <a:stretch>
                  <a:fillRect b="-2410"/>
                </a:stretch>
              </a:blipFill>
              <a:ln>
                <a:noFill/>
              </a:ln>
              <a:extLst/>
            </p:spPr>
            <p:txBody>
              <a:bodyPr/>
              <a:lstStyle/>
              <a:p>
                <a:r>
                  <a:rPr lang="zh-TW" altLang="en-US">
                    <a:noFill/>
                  </a:rPr>
                  <a:t> </a:t>
                </a:r>
              </a:p>
            </p:txBody>
          </p:sp>
        </mc:Fallback>
      </mc:AlternateContent>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73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173038" y="1758511"/>
            <a:ext cx="59009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5290457" y="1887760"/>
            <a:ext cx="6251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4509822" y="4123233"/>
            <a:ext cx="3007746"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-V</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22894" name="物件 3">
                <a:extLst>
                  <a:ext uri="{FF2B5EF4-FFF2-40B4-BE49-F238E27FC236}">
                    <a16:creationId xmlns:a16="http://schemas.microsoft.com/office/drawing/2014/main" id="{F3AD5DEE-4A33-45DE-999B-5BC4511BBE05}"/>
                  </a:ext>
                </a:extLst>
              </p:cNvPr>
              <p:cNvSpPr txBox="1"/>
              <p:nvPr/>
            </p:nvSpPr>
            <p:spPr bwMode="auto">
              <a:xfrm>
                <a:off x="7320703" y="4665167"/>
                <a:ext cx="1784209" cy="39449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000000"/>
                          </a:solidFill>
                          <a:latin typeface="Cambria Math" panose="02040503050406030204" pitchFamily="18" charset="0"/>
                        </a:rPr>
                        <m:t>=</m:t>
                      </m:r>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122894" name="物件 3">
                <a:extLst>
                  <a:ext uri="{FF2B5EF4-FFF2-40B4-BE49-F238E27FC236}">
                    <a16:creationId xmlns:a16="http://schemas.microsoft.com/office/drawing/2014/main" id="{F3AD5DEE-4A33-45DE-999B-5BC4511BBE05}"/>
                  </a:ext>
                </a:extLst>
              </p:cNvPr>
              <p:cNvSpPr txBox="1">
                <a:spLocks noRot="1" noChangeAspect="1" noMove="1" noResize="1" noEditPoints="1" noAdjustHandles="1" noChangeArrowheads="1" noChangeShapeType="1" noTextEdit="1"/>
              </p:cNvSpPr>
              <p:nvPr/>
            </p:nvSpPr>
            <p:spPr bwMode="auto">
              <a:xfrm>
                <a:off x="7320703" y="4665167"/>
                <a:ext cx="1784209" cy="394496"/>
              </a:xfrm>
              <a:prstGeom prst="rect">
                <a:avLst/>
              </a:prstGeom>
              <a:blipFill>
                <a:blip r:embed="rId7"/>
                <a:stretch>
                  <a:fillRect r="-341" b="-18462"/>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5" name="物件 4">
                <a:extLst>
                  <a:ext uri="{FF2B5EF4-FFF2-40B4-BE49-F238E27FC236}">
                    <a16:creationId xmlns:a16="http://schemas.microsoft.com/office/drawing/2014/main" id="{50A6F986-77FE-46E9-8C1F-A646AD165BB9}"/>
                  </a:ext>
                </a:extLst>
              </p:cNvPr>
              <p:cNvSpPr txBox="1"/>
              <p:nvPr/>
            </p:nvSpPr>
            <p:spPr bwMode="auto">
              <a:xfrm>
                <a:off x="7160738" y="4194763"/>
                <a:ext cx="2557251" cy="40628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0">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m:rPr>
                          <m:nor/>
                        </m:rPr>
                        <a:rPr lang="zh-TW" altLang="en-US" sz="2000" i="0">
                          <a:solidFill>
                            <a:srgbClr val="000000"/>
                          </a:solidFill>
                          <a:latin typeface="Cambria Math" panose="02040503050406030204" pitchFamily="18" charset="0"/>
                        </a:rPr>
                        <m:t>, </m:t>
                      </m:r>
                      <m:r>
                        <a:rPr lang="zh-TW" altLang="en-US" sz="2000" i="0">
                          <a:solidFill>
                            <a:srgbClr val="FF0000"/>
                          </a:solidFill>
                          <a:latin typeface="Cambria Math" panose="02040503050406030204" pitchFamily="18" charset="0"/>
                        </a:rPr>
                        <m:t> </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1">
                          <a:solidFill>
                            <a:srgbClr val="FF0000"/>
                          </a:solidFill>
                          <a:latin typeface="Cambria Math" panose="02040503050406030204" pitchFamily="18" charset="0"/>
                        </a:rPr>
                        <m:t>0</m:t>
                      </m:r>
                    </m:oMath>
                  </m:oMathPara>
                </a14:m>
                <a:endParaRPr lang="zh-TW" altLang="en-US" sz="2000" dirty="0"/>
              </a:p>
            </p:txBody>
          </p:sp>
        </mc:Choice>
        <mc:Fallback xmlns="">
          <p:sp>
            <p:nvSpPr>
              <p:cNvPr id="122895" name="物件 4">
                <a:extLst>
                  <a:ext uri="{FF2B5EF4-FFF2-40B4-BE49-F238E27FC236}">
                    <a16:creationId xmlns:a16="http://schemas.microsoft.com/office/drawing/2014/main" id="{50A6F986-77FE-46E9-8C1F-A646AD165BB9}"/>
                  </a:ext>
                </a:extLst>
              </p:cNvPr>
              <p:cNvSpPr txBox="1">
                <a:spLocks noRot="1" noChangeAspect="1" noMove="1" noResize="1" noEditPoints="1" noAdjustHandles="1" noChangeArrowheads="1" noChangeShapeType="1" noTextEdit="1"/>
              </p:cNvSpPr>
              <p:nvPr/>
            </p:nvSpPr>
            <p:spPr bwMode="auto">
              <a:xfrm>
                <a:off x="7160738" y="4194763"/>
                <a:ext cx="2557251" cy="406286"/>
              </a:xfrm>
              <a:prstGeom prst="rect">
                <a:avLst/>
              </a:prstGeom>
              <a:blipFill>
                <a:blip r:embed="rId8"/>
                <a:stretch>
                  <a:fillRect b="-14925"/>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3" name="物件 2">
                <a:extLst>
                  <a:ext uri="{FF2B5EF4-FFF2-40B4-BE49-F238E27FC236}">
                    <a16:creationId xmlns:a16="http://schemas.microsoft.com/office/drawing/2014/main" id="{A20FE49F-9FB2-4D8C-9A9A-9C64EA2F4DF1}"/>
                  </a:ext>
                </a:extLst>
              </p:cNvPr>
              <p:cNvSpPr txBox="1"/>
              <p:nvPr/>
            </p:nvSpPr>
            <p:spPr bwMode="auto">
              <a:xfrm>
                <a:off x="7298071" y="5059663"/>
                <a:ext cx="1784209"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000" i="1" smtClean="0">
                              <a:solidFill>
                                <a:srgbClr val="FF0000"/>
                              </a:solidFill>
                              <a:latin typeface="Cambria Math" panose="02040503050406030204" pitchFamily="18" charset="0"/>
                            </a:rPr>
                          </m:ctrlPr>
                        </m:naryPr>
                        <m:sub>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𝑉</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𝑠</m:t>
                          </m:r>
                          <m:r>
                            <a:rPr lang="zh-TW" altLang="en-US" sz="2000" i="1">
                              <a:solidFill>
                                <a:srgbClr val="FF0000"/>
                              </a:solidFill>
                              <a:latin typeface="Cambria Math" panose="02040503050406030204" pitchFamily="18" charset="0"/>
                            </a:rPr>
                            <m:t>}</m:t>
                          </m:r>
                        </m:sub>
                        <m:sup/>
                        <m:e>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FF0000"/>
                              </a:solidFill>
                              <a:latin typeface="Cambria Math" panose="02040503050406030204" pitchFamily="18" charset="0"/>
                            </a:rPr>
                            <m:t>)</m:t>
                          </m:r>
                        </m:e>
                      </m:nary>
                    </m:oMath>
                  </m:oMathPara>
                </a14:m>
                <a:endParaRPr lang="zh-TW" altLang="en-US" sz="2000" dirty="0"/>
              </a:p>
            </p:txBody>
          </p:sp>
        </mc:Choice>
        <mc:Fallback xmlns="">
          <p:sp>
            <p:nvSpPr>
              <p:cNvPr id="122893" name="物件 2">
                <a:extLst>
                  <a:ext uri="{FF2B5EF4-FFF2-40B4-BE49-F238E27FC236}">
                    <a16:creationId xmlns:a16="http://schemas.microsoft.com/office/drawing/2014/main" id="{A20FE49F-9FB2-4D8C-9A9A-9C64EA2F4DF1}"/>
                  </a:ext>
                </a:extLst>
              </p:cNvPr>
              <p:cNvSpPr txBox="1">
                <a:spLocks noRot="1" noChangeAspect="1" noMove="1" noResize="1" noEditPoints="1" noAdjustHandles="1" noChangeArrowheads="1" noChangeShapeType="1" noTextEdit="1"/>
              </p:cNvSpPr>
              <p:nvPr/>
            </p:nvSpPr>
            <p:spPr bwMode="auto">
              <a:xfrm>
                <a:off x="7298071" y="5059663"/>
                <a:ext cx="1784209" cy="434142"/>
              </a:xfrm>
              <a:prstGeom prst="rect">
                <a:avLst/>
              </a:prstGeom>
              <a:blipFill>
                <a:blip r:embed="rId9"/>
                <a:stretch>
                  <a:fillRect b="-90141"/>
                </a:stretch>
              </a:blipFill>
              <a:ln>
                <a:noFill/>
              </a:ln>
              <a:extLst/>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CABCC52F-6206-47A9-85E3-5F3199DEF5C0}"/>
              </a:ext>
            </a:extLst>
          </p:cNvPr>
          <p:cNvGrpSpPr/>
          <p:nvPr/>
        </p:nvGrpSpPr>
        <p:grpSpPr>
          <a:xfrm>
            <a:off x="8277488" y="5341956"/>
            <a:ext cx="394121" cy="797046"/>
            <a:chOff x="8277488" y="5341956"/>
            <a:chExt cx="394121" cy="797046"/>
          </a:xfrm>
        </p:grpSpPr>
        <mc:AlternateContent xmlns:mc="http://schemas.openxmlformats.org/markup-compatibility/2006" xmlns:a14="http://schemas.microsoft.com/office/drawing/2010/main">
          <mc:Choice Requires="a14">
            <p:sp>
              <p:nvSpPr>
                <p:cNvPr id="30" name="物件 2">
                  <a:extLst>
                    <a:ext uri="{FF2B5EF4-FFF2-40B4-BE49-F238E27FC236}">
                      <a16:creationId xmlns:a16="http://schemas.microsoft.com/office/drawing/2014/main" id="{52DAD291-455D-4113-8B8D-B7E1318EB79E}"/>
                    </a:ext>
                  </a:extLst>
                </p:cNvPr>
                <p:cNvSpPr txBox="1"/>
                <p:nvPr/>
              </p:nvSpPr>
              <p:spPr bwMode="auto">
                <a:xfrm>
                  <a:off x="8277488" y="5704860"/>
                  <a:ext cx="291675"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30" name="物件 2">
                  <a:extLst>
                    <a:ext uri="{FF2B5EF4-FFF2-40B4-BE49-F238E27FC236}">
                      <a16:creationId xmlns:a16="http://schemas.microsoft.com/office/drawing/2014/main" id="{52DAD291-455D-4113-8B8D-B7E1318EB79E}"/>
                    </a:ext>
                  </a:extLst>
                </p:cNvPr>
                <p:cNvSpPr txBox="1">
                  <a:spLocks noRot="1" noChangeAspect="1" noMove="1" noResize="1" noEditPoints="1" noAdjustHandles="1" noChangeArrowheads="1" noChangeShapeType="1" noTextEdit="1"/>
                </p:cNvSpPr>
                <p:nvPr/>
              </p:nvSpPr>
              <p:spPr bwMode="auto">
                <a:xfrm>
                  <a:off x="8277488" y="5704860"/>
                  <a:ext cx="291675" cy="434142"/>
                </a:xfrm>
                <a:prstGeom prst="rect">
                  <a:avLst/>
                </a:prstGeom>
                <a:blipFill>
                  <a:blip r:embed="rId10"/>
                  <a:stretch>
                    <a:fillRect r="-120833" b="-8451"/>
                  </a:stretch>
                </a:blipFill>
                <a:ln>
                  <a:noFill/>
                </a:ln>
                <a:extLst/>
              </p:spPr>
              <p:txBody>
                <a:bodyPr/>
                <a:lstStyle/>
                <a:p>
                  <a:r>
                    <a:rPr lang="zh-TW" altLang="en-US">
                      <a:noFill/>
                    </a:rPr>
                    <a:t> </a:t>
                  </a:r>
                </a:p>
              </p:txBody>
            </p:sp>
          </mc:Fallback>
        </mc:AlternateContent>
        <p:sp>
          <p:nvSpPr>
            <p:cNvPr id="17" name="左大括弧 16">
              <a:extLst>
                <a:ext uri="{FF2B5EF4-FFF2-40B4-BE49-F238E27FC236}">
                  <a16:creationId xmlns:a16="http://schemas.microsoft.com/office/drawing/2014/main" id="{445A44E6-BBE3-4BCD-8806-A689237A24C4}"/>
                </a:ext>
              </a:extLst>
            </p:cNvPr>
            <p:cNvSpPr/>
            <p:nvPr/>
          </p:nvSpPr>
          <p:spPr bwMode="auto">
            <a:xfrm>
              <a:off x="8544088" y="5341956"/>
              <a:ext cx="127521" cy="725808"/>
            </a:xfrm>
            <a:prstGeom prst="leftBrace">
              <a:avLst/>
            </a:prstGeom>
            <a:noFill/>
            <a:ln w="9525" cap="flat" cmpd="sng" algn="ctr">
              <a:solidFill>
                <a:srgbClr val="006600"/>
              </a:solidFill>
              <a:prstDash val="solid"/>
              <a:round/>
              <a:headEnd type="none" w="med" len="med"/>
              <a:tailEnd type="none" w="med" len="med"/>
            </a:ln>
            <a:effectLst/>
            <a:scene3d>
              <a:camera prst="orthographicFront">
                <a:rot lat="0" lon="0" rev="5400000"/>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P spid="122886" grpId="0"/>
      <p:bldP spid="122887" grpId="0" build="p"/>
      <p:bldP spid="122891" grpId="0"/>
      <p:bldP spid="122892" grpId="0"/>
      <p:bldP spid="122894" grpId="0"/>
      <p:bldP spid="122895" grpId="0"/>
      <p:bldP spid="122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smtClean="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271463"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4295775"/>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5035550"/>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5854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457200" y="2562225"/>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601663"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5260975"/>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617538" y="5303838"/>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7491413" y="5311775"/>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7485063" y="5245100"/>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smtClean="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圖片 3">
            <a:extLst>
              <a:ext uri="{FF2B5EF4-FFF2-40B4-BE49-F238E27FC236}">
                <a16:creationId xmlns:a16="http://schemas.microsoft.com/office/drawing/2014/main" id="{B06FD851-D23B-400B-AC40-9BF2DF777C82}"/>
              </a:ext>
            </a:extLst>
          </p:cNvPr>
          <p:cNvPicPr>
            <a:picLocks noChangeAspect="1"/>
          </p:cNvPicPr>
          <p:nvPr/>
        </p:nvPicPr>
        <p:blipFill>
          <a:blip r:embed="rId2"/>
          <a:stretch>
            <a:fillRect/>
          </a:stretch>
        </p:blipFill>
        <p:spPr>
          <a:xfrm>
            <a:off x="76419" y="951610"/>
            <a:ext cx="2860750" cy="2496440"/>
          </a:xfrm>
          <a:prstGeom prst="rect">
            <a:avLst/>
          </a:prstGeom>
        </p:spPr>
      </p:pic>
      <p:pic>
        <p:nvPicPr>
          <p:cNvPr id="5" name="圖片 4">
            <a:extLst>
              <a:ext uri="{FF2B5EF4-FFF2-40B4-BE49-F238E27FC236}">
                <a16:creationId xmlns:a16="http://schemas.microsoft.com/office/drawing/2014/main" id="{C6A4527A-683D-42ED-8740-817B8D105098}"/>
              </a:ext>
            </a:extLst>
          </p:cNvPr>
          <p:cNvPicPr>
            <a:picLocks noChangeAspect="1"/>
          </p:cNvPicPr>
          <p:nvPr/>
        </p:nvPicPr>
        <p:blipFill>
          <a:blip r:embed="rId3"/>
          <a:stretch>
            <a:fillRect/>
          </a:stretch>
        </p:blipFill>
        <p:spPr>
          <a:xfrm>
            <a:off x="2767588" y="942822"/>
            <a:ext cx="3979201" cy="2484228"/>
          </a:xfrm>
          <a:prstGeom prst="rect">
            <a:avLst/>
          </a:prstGeom>
        </p:spPr>
      </p:pic>
      <p:pic>
        <p:nvPicPr>
          <p:cNvPr id="6" name="圖片 5">
            <a:extLst>
              <a:ext uri="{FF2B5EF4-FFF2-40B4-BE49-F238E27FC236}">
                <a16:creationId xmlns:a16="http://schemas.microsoft.com/office/drawing/2014/main" id="{3B495195-B122-442C-9D06-41D215A23137}"/>
              </a:ext>
            </a:extLst>
          </p:cNvPr>
          <p:cNvPicPr>
            <a:picLocks noChangeAspect="1"/>
          </p:cNvPicPr>
          <p:nvPr/>
        </p:nvPicPr>
        <p:blipFill>
          <a:blip r:embed="rId4"/>
          <a:stretch>
            <a:fillRect/>
          </a:stretch>
        </p:blipFill>
        <p:spPr>
          <a:xfrm>
            <a:off x="7116365" y="942822"/>
            <a:ext cx="2479811" cy="2452602"/>
          </a:xfrm>
          <a:prstGeom prst="rect">
            <a:avLst/>
          </a:prstGeom>
        </p:spPr>
      </p:pic>
      <p:pic>
        <p:nvPicPr>
          <p:cNvPr id="8" name="圖片 7">
            <a:extLst>
              <a:ext uri="{FF2B5EF4-FFF2-40B4-BE49-F238E27FC236}">
                <a16:creationId xmlns:a16="http://schemas.microsoft.com/office/drawing/2014/main" id="{5EAB9DF6-94DF-4EF6-862D-3BB5820859E8}"/>
              </a:ext>
            </a:extLst>
          </p:cNvPr>
          <p:cNvPicPr>
            <a:picLocks noChangeAspect="1"/>
          </p:cNvPicPr>
          <p:nvPr/>
        </p:nvPicPr>
        <p:blipFill>
          <a:blip r:embed="rId5"/>
          <a:stretch>
            <a:fillRect/>
          </a:stretch>
        </p:blipFill>
        <p:spPr>
          <a:xfrm>
            <a:off x="7326430" y="3526600"/>
            <a:ext cx="2479811" cy="2794825"/>
          </a:xfrm>
          <a:prstGeom prst="rect">
            <a:avLst/>
          </a:prstGeom>
        </p:spPr>
      </p:pic>
      <p:pic>
        <p:nvPicPr>
          <p:cNvPr id="9" name="圖片 8">
            <a:extLst>
              <a:ext uri="{FF2B5EF4-FFF2-40B4-BE49-F238E27FC236}">
                <a16:creationId xmlns:a16="http://schemas.microsoft.com/office/drawing/2014/main" id="{DD05FE63-F8CA-463E-941B-AC6F7D2684B9}"/>
              </a:ext>
            </a:extLst>
          </p:cNvPr>
          <p:cNvPicPr>
            <a:picLocks noChangeAspect="1"/>
          </p:cNvPicPr>
          <p:nvPr/>
        </p:nvPicPr>
        <p:blipFill>
          <a:blip r:embed="rId6"/>
          <a:stretch>
            <a:fillRect/>
          </a:stretch>
        </p:blipFill>
        <p:spPr>
          <a:xfrm>
            <a:off x="36910" y="3593699"/>
            <a:ext cx="3168023" cy="2727726"/>
          </a:xfrm>
          <a:prstGeom prst="rect">
            <a:avLst/>
          </a:prstGeom>
        </p:spPr>
      </p:pic>
      <p:pic>
        <p:nvPicPr>
          <p:cNvPr id="7" name="圖片 6">
            <a:extLst>
              <a:ext uri="{FF2B5EF4-FFF2-40B4-BE49-F238E27FC236}">
                <a16:creationId xmlns:a16="http://schemas.microsoft.com/office/drawing/2014/main" id="{1614CB42-0091-40B1-A300-08573FD99134}"/>
              </a:ext>
            </a:extLst>
          </p:cNvPr>
          <p:cNvPicPr>
            <a:picLocks noChangeAspect="1"/>
          </p:cNvPicPr>
          <p:nvPr/>
        </p:nvPicPr>
        <p:blipFill>
          <a:blip r:embed="rId7"/>
          <a:stretch>
            <a:fillRect/>
          </a:stretch>
        </p:blipFill>
        <p:spPr>
          <a:xfrm>
            <a:off x="2703681" y="3690927"/>
            <a:ext cx="4412684" cy="257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a:extLst>
              <a:ext uri="{FF2B5EF4-FFF2-40B4-BE49-F238E27FC236}">
                <a16:creationId xmlns:a16="http://schemas.microsoft.com/office/drawing/2014/main" id="{58FA0C50-42B6-44CF-94C5-B53482716CC1}"/>
              </a:ext>
            </a:extLst>
          </p:cNvPr>
          <p:cNvPicPr>
            <a:picLocks noChangeAspect="1"/>
          </p:cNvPicPr>
          <p:nvPr/>
        </p:nvPicPr>
        <p:blipFill>
          <a:blip r:embed="rId2"/>
          <a:stretch>
            <a:fillRect/>
          </a:stretch>
        </p:blipFill>
        <p:spPr>
          <a:xfrm>
            <a:off x="2586050" y="3515193"/>
            <a:ext cx="2479811" cy="2794825"/>
          </a:xfrm>
          <a:prstGeom prst="rect">
            <a:avLst/>
          </a:prstGeom>
        </p:spPr>
      </p:pic>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384175"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smtClean="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圖片 68">
            <a:extLst>
              <a:ext uri="{FF2B5EF4-FFF2-40B4-BE49-F238E27FC236}">
                <a16:creationId xmlns:a16="http://schemas.microsoft.com/office/drawing/2014/main" id="{C8D211EE-7051-4B60-8020-0452F742E0CF}"/>
              </a:ext>
            </a:extLst>
          </p:cNvPr>
          <p:cNvPicPr>
            <a:picLocks noChangeAspect="1"/>
          </p:cNvPicPr>
          <p:nvPr/>
        </p:nvPicPr>
        <p:blipFill>
          <a:blip r:embed="rId3"/>
          <a:stretch>
            <a:fillRect/>
          </a:stretch>
        </p:blipFill>
        <p:spPr>
          <a:xfrm>
            <a:off x="2473315" y="965849"/>
            <a:ext cx="2479811" cy="2452602"/>
          </a:xfrm>
          <a:prstGeom prst="rect">
            <a:avLst/>
          </a:prstGeom>
        </p:spPr>
      </p:pic>
      <p:pic>
        <p:nvPicPr>
          <p:cNvPr id="2" name="圖片 1">
            <a:extLst>
              <a:ext uri="{FF2B5EF4-FFF2-40B4-BE49-F238E27FC236}">
                <a16:creationId xmlns:a16="http://schemas.microsoft.com/office/drawing/2014/main" id="{551DA367-BA18-4330-B44D-E77B25820D8C}"/>
              </a:ext>
            </a:extLst>
          </p:cNvPr>
          <p:cNvPicPr>
            <a:picLocks noChangeAspect="1"/>
          </p:cNvPicPr>
          <p:nvPr/>
        </p:nvPicPr>
        <p:blipFill>
          <a:blip r:embed="rId4"/>
          <a:stretch>
            <a:fillRect/>
          </a:stretch>
        </p:blipFill>
        <p:spPr>
          <a:xfrm>
            <a:off x="4916534" y="941476"/>
            <a:ext cx="2918952" cy="2518839"/>
          </a:xfrm>
          <a:prstGeom prst="rect">
            <a:avLst/>
          </a:prstGeom>
        </p:spPr>
      </p:pic>
      <p:pic>
        <p:nvPicPr>
          <p:cNvPr id="3" name="圖片 2">
            <a:extLst>
              <a:ext uri="{FF2B5EF4-FFF2-40B4-BE49-F238E27FC236}">
                <a16:creationId xmlns:a16="http://schemas.microsoft.com/office/drawing/2014/main" id="{C845018D-47EA-4392-A61B-60D5D060D0AD}"/>
              </a:ext>
            </a:extLst>
          </p:cNvPr>
          <p:cNvPicPr>
            <a:picLocks noChangeAspect="1"/>
          </p:cNvPicPr>
          <p:nvPr/>
        </p:nvPicPr>
        <p:blipFill>
          <a:blip r:embed="rId5"/>
          <a:stretch>
            <a:fillRect/>
          </a:stretch>
        </p:blipFill>
        <p:spPr>
          <a:xfrm>
            <a:off x="5053865" y="3519489"/>
            <a:ext cx="2675819" cy="2773844"/>
          </a:xfrm>
          <a:prstGeom prst="rect">
            <a:avLst/>
          </a:prstGeom>
        </p:spPr>
      </p:pic>
      <p:pic>
        <p:nvPicPr>
          <p:cNvPr id="4" name="圖片 3">
            <a:extLst>
              <a:ext uri="{FF2B5EF4-FFF2-40B4-BE49-F238E27FC236}">
                <a16:creationId xmlns:a16="http://schemas.microsoft.com/office/drawing/2014/main" id="{772661D4-724A-48AC-B2B4-61B888912AA6}"/>
              </a:ext>
            </a:extLst>
          </p:cNvPr>
          <p:cNvPicPr>
            <a:picLocks noChangeAspect="1"/>
          </p:cNvPicPr>
          <p:nvPr/>
        </p:nvPicPr>
        <p:blipFill>
          <a:blip r:embed="rId6"/>
          <a:stretch>
            <a:fillRect/>
          </a:stretch>
        </p:blipFill>
        <p:spPr>
          <a:xfrm>
            <a:off x="7758426" y="1347436"/>
            <a:ext cx="2086929" cy="2109419"/>
          </a:xfrm>
          <a:prstGeom prst="rect">
            <a:avLst/>
          </a:prstGeom>
        </p:spPr>
      </p:pic>
      <p:pic>
        <p:nvPicPr>
          <p:cNvPr id="5" name="圖片 4">
            <a:extLst>
              <a:ext uri="{FF2B5EF4-FFF2-40B4-BE49-F238E27FC236}">
                <a16:creationId xmlns:a16="http://schemas.microsoft.com/office/drawing/2014/main" id="{27AF374F-C992-4F3A-8A6B-225DCF033D53}"/>
              </a:ext>
            </a:extLst>
          </p:cNvPr>
          <p:cNvPicPr>
            <a:picLocks noChangeAspect="1"/>
          </p:cNvPicPr>
          <p:nvPr/>
        </p:nvPicPr>
        <p:blipFill>
          <a:blip r:embed="rId7"/>
          <a:stretch>
            <a:fillRect/>
          </a:stretch>
        </p:blipFill>
        <p:spPr>
          <a:xfrm>
            <a:off x="7797985" y="4018899"/>
            <a:ext cx="2059526" cy="2154771"/>
          </a:xfrm>
          <a:prstGeom prst="rect">
            <a:avLst/>
          </a:prstGeom>
        </p:spPr>
      </p:pic>
      <p:pic>
        <p:nvPicPr>
          <p:cNvPr id="6" name="圖片 5">
            <a:extLst>
              <a:ext uri="{FF2B5EF4-FFF2-40B4-BE49-F238E27FC236}">
                <a16:creationId xmlns:a16="http://schemas.microsoft.com/office/drawing/2014/main" id="{CBD7EAEF-89C7-4840-A07B-1C64CBC23E30}"/>
              </a:ext>
            </a:extLst>
          </p:cNvPr>
          <p:cNvPicPr>
            <a:picLocks noChangeAspect="1"/>
          </p:cNvPicPr>
          <p:nvPr/>
        </p:nvPicPr>
        <p:blipFill>
          <a:blip r:embed="rId8"/>
          <a:stretch>
            <a:fillRect/>
          </a:stretch>
        </p:blipFill>
        <p:spPr>
          <a:xfrm>
            <a:off x="13797" y="2828681"/>
            <a:ext cx="2917891" cy="607894"/>
          </a:xfrm>
          <a:prstGeom prst="rect">
            <a:avLst/>
          </a:prstGeom>
        </p:spPr>
      </p:pic>
      <p:pic>
        <p:nvPicPr>
          <p:cNvPr id="7" name="圖片 6">
            <a:extLst>
              <a:ext uri="{FF2B5EF4-FFF2-40B4-BE49-F238E27FC236}">
                <a16:creationId xmlns:a16="http://schemas.microsoft.com/office/drawing/2014/main" id="{3BF1BEBA-4BDB-4959-A1AC-E4F8B60AB3F4}"/>
              </a:ext>
            </a:extLst>
          </p:cNvPr>
          <p:cNvPicPr>
            <a:picLocks noChangeAspect="1"/>
          </p:cNvPicPr>
          <p:nvPr/>
        </p:nvPicPr>
        <p:blipFill>
          <a:blip r:embed="rId9"/>
          <a:stretch>
            <a:fillRect/>
          </a:stretch>
        </p:blipFill>
        <p:spPr>
          <a:xfrm>
            <a:off x="70123" y="5378465"/>
            <a:ext cx="2911950" cy="948590"/>
          </a:xfrm>
          <a:prstGeom prst="rect">
            <a:avLst/>
          </a:prstGeom>
        </p:spPr>
      </p:pic>
      <p:sp>
        <p:nvSpPr>
          <p:cNvPr id="16" name="文字方塊 82">
            <a:extLst>
              <a:ext uri="{FF2B5EF4-FFF2-40B4-BE49-F238E27FC236}">
                <a16:creationId xmlns:a16="http://schemas.microsoft.com/office/drawing/2014/main" id="{B0D43DFE-3EDB-4532-9FE8-EC30F33CC531}"/>
              </a:ext>
            </a:extLst>
          </p:cNvPr>
          <p:cNvSpPr txBox="1">
            <a:spLocks noChangeArrowheads="1"/>
          </p:cNvSpPr>
          <p:nvPr/>
        </p:nvSpPr>
        <p:spPr bwMode="auto">
          <a:xfrm>
            <a:off x="106363" y="879475"/>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pSp>
        <p:nvGrpSpPr>
          <p:cNvPr id="17" name="群組 48">
            <a:extLst>
              <a:ext uri="{FF2B5EF4-FFF2-40B4-BE49-F238E27FC236}">
                <a16:creationId xmlns:a16="http://schemas.microsoft.com/office/drawing/2014/main" id="{EF8763BB-B7F3-46C4-A49A-9C87411E56D0}"/>
              </a:ext>
            </a:extLst>
          </p:cNvPr>
          <p:cNvGrpSpPr>
            <a:grpSpLocks/>
          </p:cNvGrpSpPr>
          <p:nvPr/>
        </p:nvGrpSpPr>
        <p:grpSpPr bwMode="auto">
          <a:xfrm>
            <a:off x="193676" y="1173256"/>
            <a:ext cx="2039937" cy="1557828"/>
            <a:chOff x="828327" y="1547943"/>
            <a:chExt cx="2039938" cy="1557338"/>
          </a:xfrm>
        </p:grpSpPr>
        <p:sp>
          <p:nvSpPr>
            <p:cNvPr id="18" name="AutoShape 6">
              <a:extLst>
                <a:ext uri="{FF2B5EF4-FFF2-40B4-BE49-F238E27FC236}">
                  <a16:creationId xmlns:a16="http://schemas.microsoft.com/office/drawing/2014/main" id="{D764561B-21CE-4744-836D-F138E2E1A1F5}"/>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9" name="AutoShape 7">
              <a:extLst>
                <a:ext uri="{FF2B5EF4-FFF2-40B4-BE49-F238E27FC236}">
                  <a16:creationId xmlns:a16="http://schemas.microsoft.com/office/drawing/2014/main" id="{DE758667-637F-406E-9937-ABE74E91EC0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20" name="AutoShape 8">
              <a:extLst>
                <a:ext uri="{FF2B5EF4-FFF2-40B4-BE49-F238E27FC236}">
                  <a16:creationId xmlns:a16="http://schemas.microsoft.com/office/drawing/2014/main" id="{7B6A4A71-5C38-4163-B059-8856ABF7CA34}"/>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1" name="AutoShape 9">
              <a:extLst>
                <a:ext uri="{FF2B5EF4-FFF2-40B4-BE49-F238E27FC236}">
                  <a16:creationId xmlns:a16="http://schemas.microsoft.com/office/drawing/2014/main" id="{BC055668-937A-416F-9348-F4C4984DD4C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2" name="AutoShape 12">
              <a:extLst>
                <a:ext uri="{FF2B5EF4-FFF2-40B4-BE49-F238E27FC236}">
                  <a16:creationId xmlns:a16="http://schemas.microsoft.com/office/drawing/2014/main" id="{8309B55F-F421-4510-9EEB-C2CEA455CAE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23" name="AutoShape 13">
              <a:extLst>
                <a:ext uri="{FF2B5EF4-FFF2-40B4-BE49-F238E27FC236}">
                  <a16:creationId xmlns:a16="http://schemas.microsoft.com/office/drawing/2014/main" id="{907719FA-51FB-4419-AC28-070697755BB3}"/>
                </a:ext>
              </a:extLst>
            </p:cNvPr>
            <p:cNvCxnSpPr>
              <a:cxnSpLocks noChangeShapeType="1"/>
              <a:stCxn id="18" idx="3"/>
              <a:endCxn id="21"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4">
              <a:extLst>
                <a:ext uri="{FF2B5EF4-FFF2-40B4-BE49-F238E27FC236}">
                  <a16:creationId xmlns:a16="http://schemas.microsoft.com/office/drawing/2014/main" id="{802371AF-65DF-451A-B458-EA47333C3ACB}"/>
                </a:ext>
              </a:extLst>
            </p:cNvPr>
            <p:cNvCxnSpPr>
              <a:cxnSpLocks noChangeShapeType="1"/>
              <a:stCxn id="19" idx="5"/>
              <a:endCxn id="21"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5">
              <a:extLst>
                <a:ext uri="{FF2B5EF4-FFF2-40B4-BE49-F238E27FC236}">
                  <a16:creationId xmlns:a16="http://schemas.microsoft.com/office/drawing/2014/main" id="{2603FF92-B6A1-4DB3-BCB4-F6D640626561}"/>
                </a:ext>
              </a:extLst>
            </p:cNvPr>
            <p:cNvCxnSpPr>
              <a:cxnSpLocks noChangeShapeType="1"/>
              <a:stCxn id="18" idx="1"/>
              <a:endCxn id="22"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8">
              <a:extLst>
                <a:ext uri="{FF2B5EF4-FFF2-40B4-BE49-F238E27FC236}">
                  <a16:creationId xmlns:a16="http://schemas.microsoft.com/office/drawing/2014/main" id="{A29C7A4D-905A-4BA9-9515-0AA42E08C85C}"/>
                </a:ext>
              </a:extLst>
            </p:cNvPr>
            <p:cNvCxnSpPr>
              <a:cxnSpLocks noChangeShapeType="1"/>
              <a:stCxn id="20" idx="3"/>
              <a:endCxn id="18"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0">
              <a:extLst>
                <a:ext uri="{FF2B5EF4-FFF2-40B4-BE49-F238E27FC236}">
                  <a16:creationId xmlns:a16="http://schemas.microsoft.com/office/drawing/2014/main" id="{70A9AFA7-FE5F-47EF-B7A5-FD0C3D83BADC}"/>
                </a:ext>
              </a:extLst>
            </p:cNvPr>
            <p:cNvCxnSpPr>
              <a:cxnSpLocks noChangeShapeType="1"/>
              <a:stCxn id="22" idx="4"/>
              <a:endCxn id="21"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a:extLst>
                <a:ext uri="{FF2B5EF4-FFF2-40B4-BE49-F238E27FC236}">
                  <a16:creationId xmlns:a16="http://schemas.microsoft.com/office/drawing/2014/main" id="{4C3E2872-616F-46DA-939E-F70F2E0D7A6F}"/>
                </a:ext>
              </a:extLst>
            </p:cNvPr>
            <p:cNvCxnSpPr>
              <a:cxnSpLocks noChangeShapeType="1"/>
              <a:stCxn id="19" idx="7"/>
              <a:endCxn id="22"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3">
              <a:extLst>
                <a:ext uri="{FF2B5EF4-FFF2-40B4-BE49-F238E27FC236}">
                  <a16:creationId xmlns:a16="http://schemas.microsoft.com/office/drawing/2014/main" id="{1A45BACE-7AB9-4149-954A-3215FBCB5803}"/>
                </a:ext>
              </a:extLst>
            </p:cNvPr>
            <p:cNvCxnSpPr>
              <a:cxnSpLocks noChangeShapeType="1"/>
              <a:stCxn id="20" idx="2"/>
              <a:endCxn id="22"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5">
              <a:extLst>
                <a:ext uri="{FF2B5EF4-FFF2-40B4-BE49-F238E27FC236}">
                  <a16:creationId xmlns:a16="http://schemas.microsoft.com/office/drawing/2014/main" id="{982ADA87-CE58-4329-8555-DA47BB1D938D}"/>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31" name="Text Box 26">
              <a:extLst>
                <a:ext uri="{FF2B5EF4-FFF2-40B4-BE49-F238E27FC236}">
                  <a16:creationId xmlns:a16="http://schemas.microsoft.com/office/drawing/2014/main" id="{796ED738-FA14-479F-89E9-7A658AE9A56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32" name="Text Box 27">
              <a:extLst>
                <a:ext uri="{FF2B5EF4-FFF2-40B4-BE49-F238E27FC236}">
                  <a16:creationId xmlns:a16="http://schemas.microsoft.com/office/drawing/2014/main" id="{9A274EBE-9E48-4A8C-BC4C-658E77B77C5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33" name="Text Box 28">
              <a:extLst>
                <a:ext uri="{FF2B5EF4-FFF2-40B4-BE49-F238E27FC236}">
                  <a16:creationId xmlns:a16="http://schemas.microsoft.com/office/drawing/2014/main" id="{668F6B0D-D7B1-4664-9EDB-18AC97CE61C8}"/>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34" name="Text Box 29">
              <a:extLst>
                <a:ext uri="{FF2B5EF4-FFF2-40B4-BE49-F238E27FC236}">
                  <a16:creationId xmlns:a16="http://schemas.microsoft.com/office/drawing/2014/main" id="{1F362E1F-B297-410F-96E9-731282A512BB}"/>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35" name="Text Box 30">
              <a:extLst>
                <a:ext uri="{FF2B5EF4-FFF2-40B4-BE49-F238E27FC236}">
                  <a16:creationId xmlns:a16="http://schemas.microsoft.com/office/drawing/2014/main" id="{E303E07C-A442-45C7-AA55-D1124AD9C439}"/>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36" name="Text Box 33">
              <a:extLst>
                <a:ext uri="{FF2B5EF4-FFF2-40B4-BE49-F238E27FC236}">
                  <a16:creationId xmlns:a16="http://schemas.microsoft.com/office/drawing/2014/main" id="{A9713A51-1257-49D1-A219-5D8A3CD36279}"/>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37" name="接點: 弧形 40">
              <a:extLst>
                <a:ext uri="{FF2B5EF4-FFF2-40B4-BE49-F238E27FC236}">
                  <a16:creationId xmlns:a16="http://schemas.microsoft.com/office/drawing/2014/main" id="{7414FBA5-1BBC-4190-B2DF-2CE5027CC0D4}"/>
                </a:ext>
              </a:extLst>
            </p:cNvPr>
            <p:cNvCxnSpPr>
              <a:cxnSpLocks/>
              <a:stCxn id="20" idx="0"/>
              <a:endCxn id="19"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接點: 弧形 43">
              <a:extLst>
                <a:ext uri="{FF2B5EF4-FFF2-40B4-BE49-F238E27FC236}">
                  <a16:creationId xmlns:a16="http://schemas.microsoft.com/office/drawing/2014/main" id="{059AD629-3C97-425D-85F1-C14424843F22}"/>
                </a:ext>
              </a:extLst>
            </p:cNvPr>
            <p:cNvCxnSpPr>
              <a:cxnSpLocks/>
              <a:stCxn id="20" idx="4"/>
              <a:endCxn id="21"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9">
              <a:extLst>
                <a:ext uri="{FF2B5EF4-FFF2-40B4-BE49-F238E27FC236}">
                  <a16:creationId xmlns:a16="http://schemas.microsoft.com/office/drawing/2014/main" id="{E3765D91-C77A-4641-8C68-99693141AF51}"/>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40" name="Text Box 29">
              <a:extLst>
                <a:ext uri="{FF2B5EF4-FFF2-40B4-BE49-F238E27FC236}">
                  <a16:creationId xmlns:a16="http://schemas.microsoft.com/office/drawing/2014/main" id="{02BDAB74-9645-4A06-9366-143B76FCD705}"/>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grpSp>
        <p:nvGrpSpPr>
          <p:cNvPr id="41" name="群組 78">
            <a:extLst>
              <a:ext uri="{FF2B5EF4-FFF2-40B4-BE49-F238E27FC236}">
                <a16:creationId xmlns:a16="http://schemas.microsoft.com/office/drawing/2014/main" id="{FBACDCB2-DD98-4042-93E0-A82F06A66C54}"/>
              </a:ext>
            </a:extLst>
          </p:cNvPr>
          <p:cNvGrpSpPr>
            <a:grpSpLocks/>
          </p:cNvGrpSpPr>
          <p:nvPr/>
        </p:nvGrpSpPr>
        <p:grpSpPr bwMode="auto">
          <a:xfrm>
            <a:off x="213520" y="3634582"/>
            <a:ext cx="2039936" cy="1538288"/>
            <a:chOff x="4180681" y="1021171"/>
            <a:chExt cx="2039938" cy="1537179"/>
          </a:xfrm>
        </p:grpSpPr>
        <p:sp>
          <p:nvSpPr>
            <p:cNvPr id="42" name="AutoShape 6">
              <a:extLst>
                <a:ext uri="{FF2B5EF4-FFF2-40B4-BE49-F238E27FC236}">
                  <a16:creationId xmlns:a16="http://schemas.microsoft.com/office/drawing/2014/main" id="{1EEBB85F-2780-48C1-B4C7-53447AC924B4}"/>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43" name="AutoShape 7">
              <a:extLst>
                <a:ext uri="{FF2B5EF4-FFF2-40B4-BE49-F238E27FC236}">
                  <a16:creationId xmlns:a16="http://schemas.microsoft.com/office/drawing/2014/main" id="{D573DA19-BF5B-42CF-B193-F73CA424E62B}"/>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44" name="AutoShape 8">
              <a:extLst>
                <a:ext uri="{FF2B5EF4-FFF2-40B4-BE49-F238E27FC236}">
                  <a16:creationId xmlns:a16="http://schemas.microsoft.com/office/drawing/2014/main" id="{AEBF6FEB-782F-486A-9786-95917CD4AF0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45" name="AutoShape 9">
              <a:extLst>
                <a:ext uri="{FF2B5EF4-FFF2-40B4-BE49-F238E27FC236}">
                  <a16:creationId xmlns:a16="http://schemas.microsoft.com/office/drawing/2014/main" id="{B18EFBB3-2474-45DB-8C3D-20213E89FABD}"/>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46" name="AutoShape 12">
              <a:extLst>
                <a:ext uri="{FF2B5EF4-FFF2-40B4-BE49-F238E27FC236}">
                  <a16:creationId xmlns:a16="http://schemas.microsoft.com/office/drawing/2014/main" id="{076BB496-89AC-4F1C-9680-A3929A1700C4}"/>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47" name="AutoShape 13">
              <a:extLst>
                <a:ext uri="{FF2B5EF4-FFF2-40B4-BE49-F238E27FC236}">
                  <a16:creationId xmlns:a16="http://schemas.microsoft.com/office/drawing/2014/main" id="{A5E09EF1-D18C-4B5B-9B3E-C451FB5DBCC9}"/>
                </a:ext>
              </a:extLst>
            </p:cNvPr>
            <p:cNvCxnSpPr>
              <a:cxnSpLocks noChangeShapeType="1"/>
              <a:stCxn id="42" idx="3"/>
              <a:endCxn id="4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4">
              <a:extLst>
                <a:ext uri="{FF2B5EF4-FFF2-40B4-BE49-F238E27FC236}">
                  <a16:creationId xmlns:a16="http://schemas.microsoft.com/office/drawing/2014/main" id="{90392520-B1C2-456C-B8A6-2F7E06B9B4CA}"/>
                </a:ext>
              </a:extLst>
            </p:cNvPr>
            <p:cNvCxnSpPr>
              <a:cxnSpLocks noChangeShapeType="1"/>
              <a:stCxn id="43" idx="5"/>
              <a:endCxn id="4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5">
              <a:extLst>
                <a:ext uri="{FF2B5EF4-FFF2-40B4-BE49-F238E27FC236}">
                  <a16:creationId xmlns:a16="http://schemas.microsoft.com/office/drawing/2014/main" id="{64F09C8D-81F4-49F6-BA75-D8F529CEEEBA}"/>
                </a:ext>
              </a:extLst>
            </p:cNvPr>
            <p:cNvCxnSpPr>
              <a:cxnSpLocks noChangeShapeType="1"/>
              <a:stCxn id="42" idx="1"/>
              <a:endCxn id="4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E61E3183-F451-4838-A23E-6D655C6D0202}"/>
                </a:ext>
              </a:extLst>
            </p:cNvPr>
            <p:cNvCxnSpPr>
              <a:cxnSpLocks noChangeShapeType="1"/>
              <a:stCxn id="44" idx="3"/>
              <a:endCxn id="4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0">
              <a:extLst>
                <a:ext uri="{FF2B5EF4-FFF2-40B4-BE49-F238E27FC236}">
                  <a16:creationId xmlns:a16="http://schemas.microsoft.com/office/drawing/2014/main" id="{614ED418-2A21-4558-9B22-8B62198342C4}"/>
                </a:ext>
              </a:extLst>
            </p:cNvPr>
            <p:cNvCxnSpPr>
              <a:cxnSpLocks noChangeShapeType="1"/>
              <a:stCxn id="46" idx="4"/>
              <a:endCxn id="4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a:extLst>
                <a:ext uri="{FF2B5EF4-FFF2-40B4-BE49-F238E27FC236}">
                  <a16:creationId xmlns:a16="http://schemas.microsoft.com/office/drawing/2014/main" id="{8A558F75-FACC-459B-8F7D-36E6567C1810}"/>
                </a:ext>
              </a:extLst>
            </p:cNvPr>
            <p:cNvCxnSpPr>
              <a:cxnSpLocks noChangeShapeType="1"/>
              <a:stCxn id="43" idx="7"/>
              <a:endCxn id="4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3">
              <a:extLst>
                <a:ext uri="{FF2B5EF4-FFF2-40B4-BE49-F238E27FC236}">
                  <a16:creationId xmlns:a16="http://schemas.microsoft.com/office/drawing/2014/main" id="{9CB8CE89-E875-4E53-BFC1-A90558B65B8F}"/>
                </a:ext>
              </a:extLst>
            </p:cNvPr>
            <p:cNvCxnSpPr>
              <a:cxnSpLocks noChangeShapeType="1"/>
              <a:stCxn id="44" idx="2"/>
              <a:endCxn id="4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25">
              <a:extLst>
                <a:ext uri="{FF2B5EF4-FFF2-40B4-BE49-F238E27FC236}">
                  <a16:creationId xmlns:a16="http://schemas.microsoft.com/office/drawing/2014/main" id="{E69F4084-28ED-4339-9DC7-30394350DF39}"/>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55" name="Text Box 26">
              <a:extLst>
                <a:ext uri="{FF2B5EF4-FFF2-40B4-BE49-F238E27FC236}">
                  <a16:creationId xmlns:a16="http://schemas.microsoft.com/office/drawing/2014/main" id="{AA58C80A-3886-4134-BF84-A0A4EAE827CE}"/>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56" name="Text Box 27">
              <a:extLst>
                <a:ext uri="{FF2B5EF4-FFF2-40B4-BE49-F238E27FC236}">
                  <a16:creationId xmlns:a16="http://schemas.microsoft.com/office/drawing/2014/main" id="{C61AABA6-41C5-4D8B-ACAF-EE23FFCE63C0}"/>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57" name="Text Box 28">
              <a:extLst>
                <a:ext uri="{FF2B5EF4-FFF2-40B4-BE49-F238E27FC236}">
                  <a16:creationId xmlns:a16="http://schemas.microsoft.com/office/drawing/2014/main" id="{2F0ED242-5BCC-4004-8467-517B34EC9825}"/>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58" name="Text Box 29">
              <a:extLst>
                <a:ext uri="{FF2B5EF4-FFF2-40B4-BE49-F238E27FC236}">
                  <a16:creationId xmlns:a16="http://schemas.microsoft.com/office/drawing/2014/main" id="{C9B6BEAD-FD6E-4D08-AC77-CF3B7F04C8F4}"/>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59" name="Text Box 30">
              <a:extLst>
                <a:ext uri="{FF2B5EF4-FFF2-40B4-BE49-F238E27FC236}">
                  <a16:creationId xmlns:a16="http://schemas.microsoft.com/office/drawing/2014/main" id="{71EBB93B-0A80-4A55-8EFC-2E1C22FCD04E}"/>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60" name="Text Box 33">
              <a:extLst>
                <a:ext uri="{FF2B5EF4-FFF2-40B4-BE49-F238E27FC236}">
                  <a16:creationId xmlns:a16="http://schemas.microsoft.com/office/drawing/2014/main" id="{2BEEEF3F-39A5-4A65-9048-E1414A178B8A}"/>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61" name="接點: 弧形 74">
              <a:extLst>
                <a:ext uri="{FF2B5EF4-FFF2-40B4-BE49-F238E27FC236}">
                  <a16:creationId xmlns:a16="http://schemas.microsoft.com/office/drawing/2014/main" id="{7FE96E12-72BB-4CB5-9062-C4C1820AEC35}"/>
                </a:ext>
              </a:extLst>
            </p:cNvPr>
            <p:cNvCxnSpPr>
              <a:cxnSpLocks/>
              <a:stCxn id="44" idx="1"/>
              <a:endCxn id="4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 Box 29">
              <a:extLst>
                <a:ext uri="{FF2B5EF4-FFF2-40B4-BE49-F238E27FC236}">
                  <a16:creationId xmlns:a16="http://schemas.microsoft.com/office/drawing/2014/main" id="{35735C05-F095-4953-BF0B-F96F0F016593}"/>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63" name="文字方塊 85">
            <a:extLst>
              <a:ext uri="{FF2B5EF4-FFF2-40B4-BE49-F238E27FC236}">
                <a16:creationId xmlns:a16="http://schemas.microsoft.com/office/drawing/2014/main" id="{7308C150-A54F-446F-ADF9-6762471799AF}"/>
              </a:ext>
            </a:extLst>
          </p:cNvPr>
          <p:cNvSpPr txBox="1">
            <a:spLocks noChangeArrowheads="1"/>
          </p:cNvSpPr>
          <p:nvPr/>
        </p:nvSpPr>
        <p:spPr bwMode="auto">
          <a:xfrm>
            <a:off x="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8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a:t>
            </a:r>
          </a:p>
          <a:p>
            <a:r>
              <a:rPr lang="en-US" altLang="zh-TW" sz="2400" dirty="0">
                <a:ea typeface="新細明體" panose="02020500000000000000" pitchFamily="18" charset="-120"/>
                <a:sym typeface="Wingdings" panose="05000000000000000000" pitchFamily="2" charset="2"/>
              </a:rPr>
              <a:t>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this implies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is optimal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smtClean="0">
                <a:latin typeface="Times New Roman" panose="02020603050405020304" pitchFamily="18" charset="0"/>
              </a:rPr>
              <a:pPr/>
              <a:t>62</a:t>
            </a:fld>
            <a:endParaRPr lang="en-US" altLang="zh-TW" sz="1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6981" name="物件 4">
                <a:extLst>
                  <a:ext uri="{FF2B5EF4-FFF2-40B4-BE49-F238E27FC236}">
                    <a16:creationId xmlns:a16="http://schemas.microsoft.com/office/drawing/2014/main" id="{B7555E9D-DB4C-47EB-ADEE-06B741F7444C}"/>
                  </a:ext>
                </a:extLst>
              </p:cNvPr>
              <p:cNvSpPr txBox="1"/>
              <p:nvPr/>
            </p:nvSpPr>
            <p:spPr bwMode="auto">
              <a:xfrm>
                <a:off x="-1077795" y="1323191"/>
                <a:ext cx="9163458" cy="150653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reduced</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cost</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an</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edge</m:t>
                      </m:r>
                      <m:r>
                        <m:rPr>
                          <m:nor/>
                        </m:rPr>
                        <a:rPr lang="zh-TW" altLang="en-US" sz="2400" i="0" smtClean="0">
                          <a:solidFill>
                            <a:srgbClr val="0000FF"/>
                          </a:solidFill>
                          <a:latin typeface="Cambria Math" panose="02040503050406030204" pitchFamily="18" charset="0"/>
                        </a:rPr>
                        <m:t> </m:t>
                      </m:r>
                      <m:d>
                        <m:dPr>
                          <m:ctrlPr>
                            <a:rPr lang="zh-TW" altLang="en-US" sz="2400" i="1">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𝑖</m:t>
                          </m:r>
                          <m:r>
                            <a:rPr lang="zh-TW" altLang="en-US" sz="2400" i="1">
                              <a:solidFill>
                                <a:srgbClr val="0000FF"/>
                              </a:solidFill>
                              <a:latin typeface="Cambria Math" panose="02040503050406030204" pitchFamily="18" charset="0"/>
                            </a:rPr>
                            <m:t>,</m:t>
                          </m:r>
                          <m:r>
                            <a:rPr lang="zh-TW" altLang="en-US" sz="2400" i="1">
                              <a:solidFill>
                                <a:srgbClr val="0000FF"/>
                              </a:solidFill>
                              <a:latin typeface="Cambria Math" panose="02040503050406030204" pitchFamily="18" charset="0"/>
                            </a:rPr>
                            <m:t>𝑗</m:t>
                          </m:r>
                        </m:e>
                      </m:d>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𝑐</m:t>
                          </m:r>
                        </m:e>
                        <m:sub>
                          <m:r>
                            <a:rPr lang="zh-TW" altLang="en-US" sz="2400" i="1">
                              <a:solidFill>
                                <a:srgbClr val="000000"/>
                              </a:solidFill>
                              <a:latin typeface="Cambria Math" panose="02040503050406030204" pitchFamily="18" charset="0"/>
                            </a:rPr>
                            <m:t>𝑖𝑗</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𝑖</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𝑗</m:t>
                          </m:r>
                        </m:sub>
                      </m:sSub>
                    </m:oMath>
                  </m:oMathPara>
                </a14:m>
                <a:endParaRPr lang="en-US" altLang="zh-TW" sz="2400" i="1" dirty="0">
                  <a:solidFill>
                    <a:srgbClr val="000000"/>
                  </a:solidFill>
                  <a:latin typeface="Cambria Math" panose="02040503050406030204" pitchFamily="18" charset="0"/>
                </a:endParaRPr>
              </a:p>
              <a:p>
                <a:r>
                  <a:rPr lang="zh-TW" altLang="en-US" sz="2400" dirty="0">
                    <a:solidFill>
                      <a:srgbClr val="000000"/>
                    </a:solidFill>
                  </a:rPr>
                  <a:t>                                                                     </a:t>
                </a:r>
                <a14:m>
                  <m:oMath xmlns:m="http://schemas.openxmlformats.org/officeDocument/2006/math">
                    <m:r>
                      <a:rPr lang="zh-TW" altLang="en-US" sz="2400" i="1">
                        <a:solidFill>
                          <a:srgbClr val="000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oMath>
                </a14:m>
                <a:br>
                  <a:rPr lang="zh-TW" altLang="en-US" sz="2400" i="1" dirty="0">
                    <a:solidFill>
                      <a:srgbClr val="008000"/>
                    </a:solidFill>
                    <a:latin typeface="Cambria Math" panose="02040503050406030204" pitchFamily="18" charset="0"/>
                  </a:rPr>
                </a:br>
                <a:endParaRPr lang="en-US" altLang="zh-TW" sz="2400" i="0"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en-US" sz="2400" i="0">
                          <a:solidFill>
                            <a:srgbClr val="0000FF"/>
                          </a:solidFill>
                          <a:latin typeface="Cambria Math" panose="02040503050406030204" pitchFamily="18" charset="0"/>
                        </a:rPr>
                        <m:t>optimality</m:t>
                      </m:r>
                      <m:r>
                        <m:rPr>
                          <m:nor/>
                        </m:rPr>
                        <a:rPr lang="zh-TW" altLang="en-US" sz="2400" i="0">
                          <a:solidFill>
                            <a:srgbClr val="0000FF"/>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condition</m:t>
                      </m:r>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8000"/>
                          </a:solidFill>
                          <a:latin typeface="Cambria Math" panose="02040503050406030204" pitchFamily="18" charset="0"/>
                        </a:rPr>
                        <m:t>≥0</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 xmlns:m="http://schemas.openxmlformats.org/officeDocument/2006/math">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e</m:t>
                      </m:r>
                      <m:r>
                        <m:rPr>
                          <m:nor/>
                        </m:rPr>
                        <a:rPr lang="zh-TW" altLang="en-US" sz="2400" i="0">
                          <a:solidFill>
                            <a:srgbClr val="000000"/>
                          </a:solidFill>
                          <a:latin typeface="Cambria Math" panose="02040503050406030204" pitchFamily="18" charset="0"/>
                        </a:rPr>
                        <m:t>.,   </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126981" name="物件 4">
                <a:extLst>
                  <a:ext uri="{FF2B5EF4-FFF2-40B4-BE49-F238E27FC236}">
                    <a16:creationId xmlns:a16="http://schemas.microsoft.com/office/drawing/2014/main" id="{B7555E9D-DB4C-47EB-ADEE-06B741F7444C}"/>
                  </a:ext>
                </a:extLst>
              </p:cNvPr>
              <p:cNvSpPr txBox="1">
                <a:spLocks noRot="1" noChangeAspect="1" noMove="1" noResize="1" noEditPoints="1" noAdjustHandles="1" noChangeArrowheads="1" noChangeShapeType="1" noTextEdit="1"/>
              </p:cNvSpPr>
              <p:nvPr/>
            </p:nvSpPr>
            <p:spPr bwMode="auto">
              <a:xfrm>
                <a:off x="-1077795" y="1323191"/>
                <a:ext cx="9163458" cy="1506538"/>
              </a:xfrm>
              <a:prstGeom prst="rect">
                <a:avLst/>
              </a:prstGeom>
              <a:blipFill>
                <a:blip r:embed="rId2"/>
                <a:stretch>
                  <a:fillRect b="-41296"/>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983" name="物件 19">
                <a:extLst>
                  <a:ext uri="{FF2B5EF4-FFF2-40B4-BE49-F238E27FC236}">
                    <a16:creationId xmlns:a16="http://schemas.microsoft.com/office/drawing/2014/main" id="{88932330-7B91-4F53-9039-4AB509A8FEC0}"/>
                  </a:ext>
                </a:extLst>
              </p:cNvPr>
              <p:cNvSpPr txBox="1"/>
              <p:nvPr/>
            </p:nvSpPr>
            <p:spPr bwMode="auto">
              <a:xfrm>
                <a:off x="6101346" y="5091400"/>
                <a:ext cx="2491751" cy="520459"/>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𝑗</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𝑖</m:t>
                      </m:r>
                      <m:r>
                        <a:rPr lang="zh-TW" altLang="en-US" sz="2400" i="1">
                          <a:solidFill>
                            <a:srgbClr val="FF0000"/>
                          </a:solidFill>
                          <a:latin typeface="Cambria Math" panose="02040503050406030204" pitchFamily="18" charset="0"/>
                        </a:rPr>
                        <m:t>]+</m:t>
                      </m:r>
                      <m:sSub>
                        <m:sSubPr>
                          <m:ctrlPr>
                            <a:rPr lang="zh-TW" altLang="en-US" sz="2400" i="1">
                              <a:solidFill>
                                <a:srgbClr val="FF0000"/>
                              </a:solidFill>
                              <a:latin typeface="Cambria Math" panose="02040503050406030204" pitchFamily="18" charset="0"/>
                            </a:rPr>
                          </m:ctrlPr>
                        </m:sSubPr>
                        <m:e>
                          <m:r>
                            <a:rPr lang="zh-TW" altLang="en-US" sz="2400" i="1">
                              <a:solidFill>
                                <a:srgbClr val="FF0000"/>
                              </a:solidFill>
                              <a:latin typeface="Cambria Math" panose="02040503050406030204" pitchFamily="18" charset="0"/>
                            </a:rPr>
                            <m:t>𝑐</m:t>
                          </m:r>
                        </m:e>
                        <m:sub>
                          <m:r>
                            <a:rPr lang="zh-TW" altLang="en-US" sz="2400" i="1">
                              <a:solidFill>
                                <a:srgbClr val="FF0000"/>
                              </a:solidFill>
                              <a:latin typeface="Cambria Math" panose="02040503050406030204" pitchFamily="18" charset="0"/>
                            </a:rPr>
                            <m:t>𝑖𝑗</m:t>
                          </m:r>
                        </m:sub>
                      </m:sSub>
                    </m:oMath>
                  </m:oMathPara>
                </a14:m>
                <a:endParaRPr lang="zh-TW" altLang="en-US" sz="2400" dirty="0"/>
              </a:p>
            </p:txBody>
          </p:sp>
        </mc:Choice>
        <mc:Fallback xmlns="">
          <p:sp>
            <p:nvSpPr>
              <p:cNvPr id="126983" name="物件 19">
                <a:extLst>
                  <a:ext uri="{FF2B5EF4-FFF2-40B4-BE49-F238E27FC236}">
                    <a16:creationId xmlns:a16="http://schemas.microsoft.com/office/drawing/2014/main" id="{88932330-7B91-4F53-9039-4AB509A8FEC0}"/>
                  </a:ext>
                </a:extLst>
              </p:cNvPr>
              <p:cNvSpPr txBox="1">
                <a:spLocks noRot="1" noChangeAspect="1" noMove="1" noResize="1" noEditPoints="1" noAdjustHandles="1" noChangeArrowheads="1" noChangeShapeType="1" noTextEdit="1"/>
              </p:cNvSpPr>
              <p:nvPr/>
            </p:nvSpPr>
            <p:spPr bwMode="auto">
              <a:xfrm>
                <a:off x="6101346" y="5091400"/>
                <a:ext cx="2491751" cy="520459"/>
              </a:xfrm>
              <a:prstGeom prst="rect">
                <a:avLst/>
              </a:prstGeom>
              <a:blipFill>
                <a:blip r:embed="rId3"/>
                <a:stretch>
                  <a:fillRect b="-4651"/>
                </a:stretch>
              </a:blipFill>
              <a:ln>
                <a:noFill/>
              </a:ln>
              <a:extLst/>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7106987" y="1756731"/>
            <a:ext cx="2362200" cy="1508125"/>
            <a:chOff x="7176937" y="1524000"/>
            <a:chExt cx="2362351"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5" y="1524000"/>
              <a:ext cx="2189163" cy="1422400"/>
              <a:chOff x="3992" y="969"/>
              <a:chExt cx="1248" cy="763"/>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391659" y="5236151"/>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smtClean="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385763"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00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22" name="物件 4">
                <a:extLst>
                  <a:ext uri="{FF2B5EF4-FFF2-40B4-BE49-F238E27FC236}">
                    <a16:creationId xmlns:a16="http://schemas.microsoft.com/office/drawing/2014/main" id="{8D382CEE-E1F1-4CE5-A8F8-1B41AF721CFE}"/>
                  </a:ext>
                </a:extLst>
              </p:cNvPr>
              <p:cNvSpPr txBox="1"/>
              <p:nvPr/>
            </p:nvSpPr>
            <p:spPr bwMode="auto">
              <a:xfrm>
                <a:off x="4976366" y="3108766"/>
                <a:ext cx="3924545" cy="46990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22" name="物件 4">
                <a:extLst>
                  <a:ext uri="{FF2B5EF4-FFF2-40B4-BE49-F238E27FC236}">
                    <a16:creationId xmlns:a16="http://schemas.microsoft.com/office/drawing/2014/main" id="{8D382CEE-E1F1-4CE5-A8F8-1B41AF721CFE}"/>
                  </a:ext>
                </a:extLst>
              </p:cNvPr>
              <p:cNvSpPr txBox="1">
                <a:spLocks noRot="1" noChangeAspect="1" noMove="1" noResize="1" noEditPoints="1" noAdjustHandles="1" noChangeArrowheads="1" noChangeShapeType="1" noTextEdit="1"/>
              </p:cNvSpPr>
              <p:nvPr/>
            </p:nvSpPr>
            <p:spPr bwMode="auto">
              <a:xfrm>
                <a:off x="4976366" y="3108766"/>
                <a:ext cx="3924545" cy="469900"/>
              </a:xfrm>
              <a:prstGeom prst="rect">
                <a:avLst/>
              </a:prstGeom>
              <a:blipFill>
                <a:blip r:embed="rId3"/>
                <a:stretch>
                  <a:fillRect l="-311" b="-16883"/>
                </a:stretch>
              </a:blipFill>
              <a:ln>
                <a:noFill/>
              </a:ln>
              <a:extLst/>
            </p:spPr>
            <p:txBody>
              <a:bodyPr/>
              <a:lstStyle/>
              <a:p>
                <a:r>
                  <a:rPr lang="zh-TW" altLang="en-US">
                    <a:noFill/>
                  </a:rPr>
                  <a:t> </a:t>
                </a:r>
              </a:p>
            </p:txBody>
          </p:sp>
        </mc:Fallback>
      </mc:AlternateContent>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3820788"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7443787" y="1069421"/>
            <a:ext cx="2362200" cy="1508125"/>
            <a:chOff x="7176937" y="1524000"/>
            <a:chExt cx="2362351"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5" y="1524000"/>
              <a:ext cx="2189163" cy="1422400"/>
              <a:chOff x="3992" y="969"/>
              <a:chExt cx="1248" cy="763"/>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4122039"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4181514"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4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41">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41">
                                            <p:txEl>
                                              <p:pRg st="14" end="1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34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animBg="1"/>
      <p:bldP spid="12800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smtClean="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384175"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922338" y="2054225"/>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6953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5667375" y="4187825"/>
            <a:ext cx="2871788" cy="1106488"/>
            <a:chOff x="3662" y="2218"/>
            <a:chExt cx="1809" cy="697"/>
          </a:xfrm>
        </p:grpSpPr>
        <mc:AlternateContent xmlns:mc="http://schemas.openxmlformats.org/markup-compatibility/2006" xmlns:a14="http://schemas.microsoft.com/office/drawing/2010/main">
          <mc:Choice Requires="a14">
            <p:sp>
              <p:nvSpPr>
                <p:cNvPr id="130060" name="Object 17">
                  <a:extLst>
                    <a:ext uri="{FF2B5EF4-FFF2-40B4-BE49-F238E27FC236}">
                      <a16:creationId xmlns:a16="http://schemas.microsoft.com/office/drawing/2014/main" id="{E43F605A-DC17-4D49-8BCA-2619648A620D}"/>
                    </a:ext>
                  </a:extLst>
                </p:cNvPr>
                <p:cNvSpPr txBox="1"/>
                <p:nvPr/>
              </p:nvSpPr>
              <p:spPr bwMode="auto">
                <a:xfrm>
                  <a:off x="3662" y="2218"/>
                  <a:ext cx="245" cy="661"/>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sz="6000" i="1">
                            <a:solidFill>
                              <a:srgbClr val="0000FF"/>
                            </a:solidFill>
                            <a:latin typeface="Cambria Math" panose="02040503050406030204" pitchFamily="18" charset="0"/>
                          </a:rPr>
                          <m:t>}</m:t>
                        </m:r>
                      </m:oMath>
                    </m:oMathPara>
                  </a14:m>
                  <a:endParaRPr lang="zh-TW" altLang="en-US" sz="6000" dirty="0"/>
                </a:p>
              </p:txBody>
            </p:sp>
          </mc:Choice>
          <mc:Fallback xmlns="">
            <p:sp>
              <p:nvSpPr>
                <p:cNvPr id="130060" name="Object 17">
                  <a:extLst>
                    <a:ext uri="{FF2B5EF4-FFF2-40B4-BE49-F238E27FC236}">
                      <a16:creationId xmlns:a16="http://schemas.microsoft.com/office/drawing/2014/main" id="{E43F605A-DC17-4D49-8BCA-2619648A620D}"/>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3933825"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4801895"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ea typeface="新細明體" panose="02020500000000000000" pitchFamily="18" charset="-120"/>
                <a:hlinkClick r:id="rId4" action="ppaction://hlinkpres?slideindex=1&amp;slidetitle="/>
              </a:rPr>
              <a:t>Dijkstra’s Animation</a:t>
            </a:r>
            <a:endParaRPr lang="zh-TW" altLang="en-US" sz="20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smtClean="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0" y="909638"/>
            <a:ext cx="4148138" cy="1720850"/>
            <a:chOff x="3445" y="793"/>
            <a:chExt cx="2695" cy="1262"/>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901" cy="1262"/>
              <a:chOff x="245" y="712"/>
              <a:chExt cx="1901" cy="1262"/>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4194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93" cy="1261"/>
                <a:chOff x="245" y="712"/>
                <a:chExt cx="1893"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0" y="2401888"/>
            <a:ext cx="4697413" cy="2090737"/>
            <a:chOff x="0" y="1513"/>
            <a:chExt cx="2959" cy="1317"/>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75" cy="1119"/>
              <a:chOff x="276" y="1940"/>
              <a:chExt cx="2575" cy="1254"/>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89" cy="1254"/>
                <a:chOff x="245" y="712"/>
                <a:chExt cx="1889" cy="1254"/>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4265613" y="2698750"/>
            <a:ext cx="4973637" cy="1739900"/>
            <a:chOff x="2687" y="1700"/>
            <a:chExt cx="3133"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07" cy="1096"/>
              <a:chOff x="276" y="1940"/>
              <a:chExt cx="2807"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4318000" y="4532313"/>
            <a:ext cx="5030788" cy="1776412"/>
            <a:chOff x="2720" y="2855"/>
            <a:chExt cx="3169" cy="1119"/>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27" cy="1119"/>
              <a:chOff x="276" y="1940"/>
              <a:chExt cx="2827" cy="1254"/>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77" cy="1254"/>
                <a:chOff x="245" y="712"/>
                <a:chExt cx="1877" cy="1254"/>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0" y="4352925"/>
            <a:ext cx="4746625" cy="1973263"/>
            <a:chOff x="0" y="2742"/>
            <a:chExt cx="2990" cy="1243"/>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1" cy="1119"/>
              <a:chOff x="276" y="1940"/>
              <a:chExt cx="2731" cy="1254"/>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77" cy="1254"/>
                <a:chOff x="245" y="712"/>
                <a:chExt cx="1877" cy="1254"/>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smtClean="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212725" y="981075"/>
            <a:ext cx="9636125" cy="5297488"/>
          </a:xfrm>
        </p:spPr>
        <p:txBody>
          <a:bodyPr/>
          <a:lstStyle/>
          <a:p>
            <a:pPr marL="323850"/>
            <a:r>
              <a:rPr lang="en-US" altLang="zh-TW" sz="2400" dirty="0">
                <a:solidFill>
                  <a:srgbClr val="008000"/>
                </a:solidFill>
                <a:ea typeface="新細明體" panose="02020500000000000000" pitchFamily="18" charset="-120"/>
              </a:rPr>
              <a:t>Priority queue (Heap)</a:t>
            </a:r>
            <a:r>
              <a:rPr lang="en-US" altLang="zh-TW" sz="2400" dirty="0">
                <a:ea typeface="新細明體" panose="02020500000000000000" pitchFamily="18" charset="-120"/>
              </a:rPr>
              <a:t>: any data structure that supports the operations of </a:t>
            </a: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chemeClr val="accent2"/>
                </a:solidFill>
                <a:ea typeface="新細明體" panose="02020500000000000000" pitchFamily="18" charset="-120"/>
              </a:rPr>
              <a:t>insert</a:t>
            </a:r>
            <a:r>
              <a:rPr lang="en-US" altLang="zh-TW" sz="2400" dirty="0">
                <a:ea typeface="新細明體" panose="02020500000000000000" pitchFamily="18" charset="-120"/>
              </a:rPr>
              <a:t>, and </a:t>
            </a:r>
            <a:r>
              <a:rPr lang="en-US" altLang="zh-TW" sz="2400" dirty="0">
                <a:solidFill>
                  <a:schemeClr val="accent2"/>
                </a:solidFill>
                <a:ea typeface="新細明體" panose="02020500000000000000" pitchFamily="18" charset="-120"/>
              </a:rPr>
              <a:t>delete</a:t>
            </a:r>
            <a:r>
              <a:rPr lang="en-US" altLang="zh-TW" sz="2400" dirty="0">
                <a:ea typeface="新細明體" panose="02020500000000000000" pitchFamily="18" charset="-120"/>
              </a:rPr>
              <a:t> min (or max)</a:t>
            </a:r>
          </a:p>
          <a:p>
            <a:pPr marL="323850"/>
            <a:endParaRPr lang="en-US" altLang="zh-TW" sz="2400" dirty="0">
              <a:ea typeface="新細明體" panose="02020500000000000000" pitchFamily="18" charset="-120"/>
            </a:endParaRPr>
          </a:p>
          <a:p>
            <a:pPr marL="323850"/>
            <a:r>
              <a:rPr lang="en-US" altLang="zh-TW" sz="2400" dirty="0">
                <a:solidFill>
                  <a:srgbClr val="008000"/>
                </a:solidFill>
                <a:ea typeface="新細明體" panose="02020500000000000000" pitchFamily="18" charset="-120"/>
              </a:rPr>
              <a:t>Min-Heap</a:t>
            </a:r>
            <a:r>
              <a:rPr lang="en-US" altLang="zh-TW" sz="2400" dirty="0">
                <a:ea typeface="新細明體" panose="02020500000000000000" pitchFamily="18" charset="-120"/>
              </a:rPr>
              <a:t>: a </a:t>
            </a:r>
            <a:r>
              <a:rPr lang="en-US" altLang="zh-TW" sz="2400" dirty="0">
                <a:solidFill>
                  <a:schemeClr val="accent2"/>
                </a:solidFill>
                <a:ea typeface="新細明體" panose="02020500000000000000" pitchFamily="18" charset="-120"/>
              </a:rPr>
              <a:t>complete binary tree</a:t>
            </a:r>
            <a:r>
              <a:rPr lang="en-US" altLang="zh-TW" sz="2400" dirty="0">
                <a:ea typeface="新細明體" panose="02020500000000000000" pitchFamily="18" charset="-120"/>
              </a:rPr>
              <a:t> with the property that the value at each vertex is </a:t>
            </a:r>
            <a:r>
              <a:rPr lang="en-US" altLang="zh-TW" sz="2400" b="1" dirty="0">
                <a:solidFill>
                  <a:srgbClr val="006600"/>
                </a:solidFill>
                <a:ea typeface="新細明體" panose="02020500000000000000" pitchFamily="18" charset="-120"/>
              </a:rPr>
              <a:t>≦</a:t>
            </a:r>
            <a:r>
              <a:rPr lang="en-US" altLang="zh-TW" sz="2400" dirty="0">
                <a:ea typeface="新細明體" panose="02020500000000000000" pitchFamily="18" charset="-120"/>
              </a:rPr>
              <a:t> the values at its children</a:t>
            </a:r>
          </a:p>
          <a:p>
            <a:pPr marL="323850"/>
            <a:endParaRPr lang="en-US" altLang="zh-TW" sz="2400" dirty="0">
              <a:ea typeface="新細明體" panose="02020500000000000000" pitchFamily="18" charset="-120"/>
            </a:endParaRPr>
          </a:p>
          <a:p>
            <a:pPr marL="323850"/>
            <a:r>
              <a:rPr lang="en-US" altLang="zh-TW" sz="2400" dirty="0">
                <a:ea typeface="新細明體" panose="02020500000000000000" pitchFamily="18" charset="-120"/>
              </a:rPr>
              <a:t>Suppose there are n elements in the heap:</a:t>
            </a:r>
          </a:p>
          <a:p>
            <a:pPr marL="323850">
              <a:buFontTx/>
              <a:buChar char="•"/>
            </a:pP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O(1)</a:t>
            </a:r>
            <a:r>
              <a:rPr lang="en-US" altLang="zh-TW" sz="2400" dirty="0">
                <a:ea typeface="新細明體" panose="02020500000000000000" pitchFamily="18" charset="-120"/>
              </a:rPr>
              <a:t> (i.e. the </a:t>
            </a:r>
            <a:r>
              <a:rPr lang="en-US" altLang="zh-TW" sz="2400">
                <a:ea typeface="新細明體" panose="02020500000000000000" pitchFamily="18" charset="-120"/>
              </a:rPr>
              <a:t>toppest</a:t>
            </a:r>
            <a:r>
              <a:rPr lang="en-US" altLang="zh-TW" sz="2400" dirty="0">
                <a:ea typeface="新細明體" panose="02020500000000000000" pitchFamily="18" charset="-120"/>
              </a:rPr>
              <a:t> vertex)</a:t>
            </a:r>
          </a:p>
          <a:p>
            <a:pPr marL="323850">
              <a:buFontTx/>
              <a:buChar char="•"/>
            </a:pPr>
            <a:r>
              <a:rPr lang="en-US" altLang="zh-TW" sz="2400" dirty="0">
                <a:solidFill>
                  <a:schemeClr val="accent2"/>
                </a:solidFill>
                <a:ea typeface="新細明體" panose="02020500000000000000" pitchFamily="18" charset="-120"/>
              </a:rPr>
              <a:t>Insert an element</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dirty="0">
                <a:solidFill>
                  <a:schemeClr val="accent2"/>
                </a:solidFill>
                <a:ea typeface="新細明體" panose="02020500000000000000" pitchFamily="18" charset="-120"/>
              </a:rPr>
              <a:t>Delete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br>
              <a:rPr lang="en-US" altLang="zh-TW" sz="2400" dirty="0">
                <a:ea typeface="新細明體" panose="02020500000000000000" pitchFamily="18" charset="-120"/>
              </a:rPr>
            </a:br>
            <a:r>
              <a:rPr lang="en-US" altLang="zh-TW" sz="2400" dirty="0">
                <a:ea typeface="新細明體" panose="02020500000000000000" pitchFamily="18" charset="-120"/>
              </a:rPr>
              <a:t>delete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vertex, put the last vertex to be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smtClean="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252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mc:AlternateContent xmlns:mc="http://schemas.openxmlformats.org/markup-compatibility/2006" xmlns:a14="http://schemas.microsoft.com/office/drawing/2010/main">
        <mc:Choice Requires="a14">
          <p:sp>
            <p:nvSpPr>
              <p:cNvPr id="136197" name="Object 4">
                <a:extLst>
                  <a:ext uri="{FF2B5EF4-FFF2-40B4-BE49-F238E27FC236}">
                    <a16:creationId xmlns:a16="http://schemas.microsoft.com/office/drawing/2014/main" id="{3AFE8F53-D38C-4249-AD20-4FCD012D5701}"/>
                  </a:ext>
                </a:extLst>
              </p:cNvPr>
              <p:cNvSpPr txBox="1">
                <a:spLocks noGrp="1"/>
              </p:cNvSpPr>
              <p:nvPr>
                <p:ph sz="half" idx="2"/>
              </p:nvPr>
            </p:nvSpPr>
            <p:spPr bwMode="auto">
              <a:xfrm>
                <a:off x="684213" y="1831975"/>
                <a:ext cx="8890000" cy="809625"/>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=1+2+4+8+…+</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m:t>
                      </m:r>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𝑛</m:t>
                                  </m:r>
                                </m:e>
                              </m:func>
                            </m:e>
                          </m:d>
                          <m:r>
                            <a:rPr lang="zh-TW" altLang="en-US" i="1">
                              <a:solidFill>
                                <a:srgbClr val="FF0000"/>
                              </a:solidFill>
                              <a:latin typeface="Cambria Math" panose="02040503050406030204" pitchFamily="18" charset="0"/>
                            </a:rPr>
                            <m:t>−1</m:t>
                          </m:r>
                        </m:sup>
                      </m:sSup>
                      <m:r>
                        <a:rPr lang="zh-TW" altLang="en-US" i="1">
                          <a:solidFill>
                            <a:srgbClr val="FF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m:rPr>
                          <m:nor/>
                        </m:rPr>
                        <a:rPr lang="zh-TW" altLang="en-US" i="0">
                          <a:solidFill>
                            <a:srgbClr val="000000"/>
                          </a:solidFill>
                          <a:latin typeface="Cambria Math" panose="02040503050406030204" pitchFamily="18" charset="0"/>
                        </a:rPr>
                        <m:t> &lt; </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  </m:t>
                      </m:r>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r>
                        <a:rPr lang="zh-TW" altLang="en-US" i="1">
                          <a:solidFill>
                            <a:srgbClr val="000000"/>
                          </a:solidFill>
                          <a:latin typeface="Cambria Math" panose="02040503050406030204" pitchFamily="18" charset="0"/>
                        </a:rPr>
                        <m:t>=3.⋯,</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i</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=12=1+2+</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a:rPr lang="zh-TW" altLang="en-US" i="0">
                          <a:solidFill>
                            <a:srgbClr val="000000"/>
                          </a:solidFill>
                          <a:latin typeface="Cambria Math" panose="02040503050406030204" pitchFamily="18" charset="0"/>
                        </a:rPr>
                        <m:t>+</m:t>
                      </m:r>
                      <m:r>
                        <a:rPr lang="zh-TW" altLang="en-US" i="0">
                          <a:solidFill>
                            <a:srgbClr val="FF0000"/>
                          </a:solidFill>
                          <a:latin typeface="Cambria Math" panose="02040503050406030204" pitchFamily="18" charset="0"/>
                        </a:rPr>
                        <m:t>5</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m:rPr>
                          <m:nor/>
                        </m:rPr>
                        <a:rPr lang="zh-TW" altLang="en-US" i="0">
                          <a:solidFill>
                            <a:srgbClr val="000000"/>
                          </a:solidFill>
                          <a:latin typeface="Cambria Math" panose="02040503050406030204" pitchFamily="18" charset="0"/>
                        </a:rPr>
                        <m:t>&lt; 5=12+1−</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oMath>
                  </m:oMathPara>
                </a14:m>
                <a:endParaRPr lang="zh-TW" altLang="en-US"/>
              </a:p>
            </p:txBody>
          </p:sp>
        </mc:Choice>
        <mc:Fallback xmlns="">
          <p:sp>
            <p:nvSpPr>
              <p:cNvPr id="136197" name="Object 4">
                <a:extLst>
                  <a:ext uri="{FF2B5EF4-FFF2-40B4-BE49-F238E27FC236}">
                    <a16:creationId xmlns:a16="http://schemas.microsoft.com/office/drawing/2014/main" id="{3AFE8F53-D38C-4249-AD20-4FCD012D5701}"/>
                  </a:ext>
                </a:extLst>
              </p:cNvPr>
              <p:cNvSpPr txBox="1">
                <a:spLocks noRot="1" noChangeAspect="1" noMove="1" noResize="1" noEditPoints="1" noAdjustHandles="1" noChangeArrowheads="1" noChangeShapeType="1" noTextEdit="1"/>
              </p:cNvSpPr>
              <p:nvPr>
                <p:ph sz="half" idx="2"/>
              </p:nvPr>
            </p:nvSpPr>
            <p:spPr bwMode="auto">
              <a:xfrm>
                <a:off x="684213" y="1831975"/>
                <a:ext cx="8890000" cy="809625"/>
              </a:xfrm>
              <a:prstGeom prst="rect">
                <a:avLst/>
              </a:prstGeom>
              <a:blipFill>
                <a:blip r:embed="rId3"/>
                <a:stretch>
                  <a:fillRect/>
                </a:stretch>
              </a:blipFill>
              <a:ln>
                <a:noFill/>
              </a:ln>
              <a:effectLst/>
              <a:extLst/>
            </p:spPr>
            <p:txBody>
              <a:bodyPr/>
              <a:lstStyle/>
              <a:p>
                <a:r>
                  <a:rPr lang="zh-TW" altLang="en-US">
                    <a:noFill/>
                  </a:rPr>
                  <a:t> </a:t>
                </a:r>
              </a:p>
            </p:txBody>
          </p:sp>
        </mc:Fallback>
      </mc:AlternateContent>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496888"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2243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5842000" y="3187700"/>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1435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6002338" y="4827588"/>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223838"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2390775"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6564313"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2384425"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6383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smtClean="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536575"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71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smtClean="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246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(n-1)C+1</a:t>
            </a:r>
            <a:r>
              <a:rPr lang="en-US" altLang="zh-TW" sz="2000" dirty="0">
                <a:ea typeface="新細明體" panose="02020500000000000000" pitchFamily="18" charset="-120"/>
              </a:rPr>
              <a:t> unit-length buckets to store temporarily labeled  vertices (</a:t>
            </a:r>
            <a:r>
              <a:rPr lang="en-US" altLang="zh-TW" sz="2000" dirty="0">
                <a:solidFill>
                  <a:srgbClr val="3333FF"/>
                </a:solidFill>
                <a:ea typeface="新細明體" panose="02020500000000000000" pitchFamily="18" charset="-120"/>
              </a:rPr>
              <a:t>C</a:t>
            </a:r>
            <a:r>
              <a:rPr lang="en-US" altLang="zh-TW" sz="2000" dirty="0">
                <a:ea typeface="新細明體" panose="02020500000000000000" pitchFamily="18" charset="-120"/>
              </a:rPr>
              <a:t>=</a:t>
            </a:r>
            <a:r>
              <a:rPr lang="en-US" altLang="zh-TW" sz="2000" dirty="0">
                <a:solidFill>
                  <a:srgbClr val="3333FF"/>
                </a:solidFill>
                <a:ea typeface="新細明體" panose="02020500000000000000" pitchFamily="18" charset="-120"/>
              </a:rPr>
              <a:t>max{</a:t>
            </a:r>
            <a:r>
              <a:rPr lang="en-US" altLang="zh-TW" sz="2000" dirty="0" err="1">
                <a:solidFill>
                  <a:srgbClr val="3333FF"/>
                </a:solidFill>
                <a:ea typeface="新細明體" panose="02020500000000000000" pitchFamily="18" charset="-120"/>
              </a:rPr>
              <a:t>c</a:t>
            </a:r>
            <a:r>
              <a:rPr lang="en-US" altLang="zh-TW" sz="2000" baseline="-25000" dirty="0" err="1">
                <a:solidFill>
                  <a:srgbClr val="3333FF"/>
                </a:solidFill>
                <a:ea typeface="新細明體" panose="02020500000000000000" pitchFamily="18" charset="-120"/>
              </a:rPr>
              <a:t>ij</a:t>
            </a:r>
            <a:r>
              <a:rPr lang="en-US" altLang="zh-TW" sz="2000" dirty="0">
                <a:solidFill>
                  <a:srgbClr val="3333FF"/>
                </a:solidFill>
                <a:ea typeface="新細明體" panose="02020500000000000000" pitchFamily="18" charset="-120"/>
              </a:rPr>
              <a:t>}</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1239838" y="4476750"/>
            <a:ext cx="3505200" cy="536575"/>
            <a:chOff x="2602" y="2008"/>
            <a:chExt cx="2208" cy="338"/>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96838"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760413"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smtClean="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2854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41288" y="2536825"/>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3008313" y="2379663"/>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87325" y="1363663"/>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4540250" y="368776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4540250" y="4383088"/>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4540250" y="507841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4516438" y="5745163"/>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smtClean="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581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5778500"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0" y="909638"/>
            <a:ext cx="4148138" cy="1720850"/>
            <a:chOff x="3445" y="793"/>
            <a:chExt cx="2695" cy="1262"/>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901" cy="1262"/>
              <a:chOff x="245" y="712"/>
              <a:chExt cx="1901" cy="1262"/>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0"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93" cy="1261"/>
              <a:chOff x="245" y="712"/>
              <a:chExt cx="1893"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0" y="4483100"/>
            <a:ext cx="4087813" cy="1776413"/>
            <a:chOff x="276" y="1940"/>
            <a:chExt cx="2575" cy="1254"/>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89" cy="1254"/>
              <a:chOff x="245" y="712"/>
              <a:chExt cx="1889" cy="1254"/>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5160963" y="1443038"/>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5713413" y="3055938"/>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6192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4857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4622800" y="220345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5802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5830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4675188" y="3794125"/>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5854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5900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4745038" y="5448300"/>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5924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smtClean="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0" y="930275"/>
            <a:ext cx="4456113" cy="1739900"/>
            <a:chOff x="276" y="1940"/>
            <a:chExt cx="2807"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0" y="2708275"/>
            <a:ext cx="4335463" cy="1776413"/>
            <a:chOff x="276" y="1940"/>
            <a:chExt cx="2731" cy="1254"/>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77" cy="1254"/>
              <a:chOff x="245" y="712"/>
              <a:chExt cx="1877" cy="1254"/>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0" y="4546600"/>
            <a:ext cx="4487863" cy="1776413"/>
            <a:chOff x="276" y="1940"/>
            <a:chExt cx="2827" cy="1254"/>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77" cy="1254"/>
              <a:chOff x="245" y="712"/>
              <a:chExt cx="1877" cy="1254"/>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5160963" y="1487488"/>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5713413" y="3055938"/>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6192838"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4857750" y="892175"/>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5749925" y="2239963"/>
          <a:ext cx="2570163" cy="306387"/>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4594225" y="224790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5773738" y="2597150"/>
          <a:ext cx="2533650" cy="306388"/>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5778500" y="38068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4622800" y="38147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5802313" y="41640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5807075" y="5432425"/>
          <a:ext cx="2570163" cy="306388"/>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4651375" y="54403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5830888" y="5789613"/>
          <a:ext cx="2533650" cy="306387"/>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406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8632825" y="4703763"/>
            <a:ext cx="10191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smtClean="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495300" y="990600"/>
            <a:ext cx="9180513" cy="5410200"/>
          </a:xfrm>
        </p:spPr>
        <p:txBody>
          <a:bodyPr/>
          <a:lstStyle/>
          <a:p>
            <a:pPr marL="0" indent="0"/>
            <a:r>
              <a:rPr lang="en-US" altLang="zh-TW" sz="2000">
                <a:ea typeface="新細明體" panose="02020500000000000000" pitchFamily="18" charset="-120"/>
              </a:rPr>
              <a:t>How many paths of p edges between 2 specific vertices?</a:t>
            </a:r>
          </a:p>
          <a:p>
            <a:pPr marL="0" indent="0"/>
            <a:r>
              <a:rPr lang="en-US" altLang="zh-TW" sz="700">
                <a:ea typeface="新細明體" panose="02020500000000000000" pitchFamily="18" charset="-120"/>
              </a:rPr>
              <a:t>		</a:t>
            </a:r>
          </a:p>
          <a:p>
            <a:pPr marL="0" indent="0"/>
            <a:r>
              <a:rPr lang="en-US" altLang="zh-TW" sz="2000">
                <a:solidFill>
                  <a:srgbClr val="008000"/>
                </a:solidFill>
                <a:ea typeface="新細明體" panose="02020500000000000000" pitchFamily="18" charset="-120"/>
              </a:rPr>
              <a:t>Thm 4.7 Given a graph G with vertices V, edges E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the # paths of p edges from vertex i to vertex j is the (i,j)</a:t>
            </a:r>
            <a:r>
              <a:rPr lang="en-US" altLang="zh-TW" sz="2000" baseline="30000">
                <a:solidFill>
                  <a:srgbClr val="008000"/>
                </a:solidFill>
                <a:ea typeface="新細明體" panose="02020500000000000000" pitchFamily="18" charset="-120"/>
              </a:rPr>
              <a:t>th</a:t>
            </a:r>
            <a:r>
              <a:rPr lang="en-US" altLang="zh-TW" sz="2000">
                <a:solidFill>
                  <a:srgbClr val="008000"/>
                </a:solidFill>
                <a:ea typeface="新細明體" panose="02020500000000000000" pitchFamily="18" charset="-120"/>
              </a:rPr>
              <a:t> entry of A</a:t>
            </a:r>
            <a:r>
              <a:rPr lang="en-US" altLang="zh-TW" sz="2000" baseline="30000">
                <a:solidFill>
                  <a:srgbClr val="008000"/>
                </a:solidFill>
                <a:ea typeface="新細明體" panose="02020500000000000000" pitchFamily="18" charset="-120"/>
              </a:rPr>
              <a:t>p</a:t>
            </a:r>
            <a:r>
              <a:rPr lang="en-US" altLang="zh-TW" sz="2000">
                <a:solidFill>
                  <a:srgbClr val="008000"/>
                </a:solidFill>
                <a:ea typeface="新細明體" panose="02020500000000000000" pitchFamily="18" charset="-120"/>
              </a:rPr>
              <a:t>,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where A is the adjacency matrix</a:t>
            </a:r>
          </a:p>
          <a:p>
            <a:pPr marL="0" indent="0"/>
            <a:endParaRPr lang="en-US" altLang="zh-TW" sz="700">
              <a:solidFill>
                <a:srgbClr val="008000"/>
              </a:solidFill>
              <a:ea typeface="新細明體" panose="02020500000000000000" pitchFamily="18" charset="-120"/>
            </a:endParaRPr>
          </a:p>
          <a:p>
            <a:pPr marL="0" indent="0"/>
            <a:r>
              <a:rPr lang="en-US" altLang="zh-TW" sz="2000">
                <a:ea typeface="新細明體" panose="02020500000000000000" pitchFamily="18" charset="-120"/>
              </a:rPr>
              <a:t>Ex:</a:t>
            </a: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2000">
              <a:ea typeface="新細明體" panose="02020500000000000000" pitchFamily="18" charset="-120"/>
            </a:endParaRPr>
          </a:p>
          <a:p>
            <a:pPr marL="0" indent="0"/>
            <a:endParaRPr lang="en-US" altLang="zh-TW" sz="800">
              <a:ea typeface="新細明體" panose="02020500000000000000" pitchFamily="18" charset="-120"/>
            </a:endParaRPr>
          </a:p>
          <a:p>
            <a:pPr marL="0" indent="0"/>
            <a:r>
              <a:rPr lang="en-US" altLang="zh-TW" sz="2000">
                <a:ea typeface="新細明體" panose="02020500000000000000" pitchFamily="18" charset="-120"/>
              </a:rPr>
              <a:t>Paths of 3 edges from 3 to 4:   </a:t>
            </a:r>
            <a:r>
              <a:rPr lang="en-US" altLang="zh-TW" sz="2000">
                <a:solidFill>
                  <a:schemeClr val="accent2"/>
                </a:solidFill>
                <a:ea typeface="新細明體" panose="02020500000000000000" pitchFamily="18" charset="-120"/>
              </a:rPr>
              <a:t>3-1-2-4</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3-2-1-4</a:t>
            </a:r>
            <a:br>
              <a:rPr lang="en-US" altLang="zh-TW" sz="2000">
                <a:ea typeface="新細明體" panose="02020500000000000000" pitchFamily="18" charset="-120"/>
              </a:rPr>
            </a:br>
            <a:r>
              <a:rPr lang="en-US" altLang="zh-TW" sz="2000">
                <a:ea typeface="新細明體" panose="02020500000000000000" pitchFamily="18" charset="-120"/>
              </a:rPr>
              <a:t>         </a:t>
            </a:r>
          </a:p>
          <a:p>
            <a:pPr marL="0" indent="0"/>
            <a:endParaRPr lang="en-US" altLang="zh-TW" sz="2000">
              <a:ea typeface="新細明體" panose="02020500000000000000" pitchFamily="18" charset="-120"/>
            </a:endParaRPr>
          </a:p>
          <a:p>
            <a:pPr marL="0" indent="0"/>
            <a:r>
              <a:rPr lang="en-US" altLang="zh-TW" sz="2000">
                <a:ea typeface="新細明體" panose="02020500000000000000" pitchFamily="18" charset="-120"/>
              </a:rPr>
              <a:t>Paths of 3 edges from 4 to 2:   </a:t>
            </a:r>
            <a:r>
              <a:rPr lang="en-US" altLang="zh-TW" sz="2000">
                <a:solidFill>
                  <a:schemeClr val="accent2"/>
                </a:solidFill>
                <a:ea typeface="新細明體" panose="02020500000000000000" pitchFamily="18" charset="-120"/>
              </a:rPr>
              <a:t>4-1-3-2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4-1-4-2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4-2-1-2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4-2-3-2</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2797175" y="2517775"/>
          <a:ext cx="6470650" cy="1606550"/>
        </p:xfrm>
        <a:graphic>
          <a:graphicData uri="http://schemas.openxmlformats.org/presentationml/2006/ole">
            <mc:AlternateContent xmlns:mc="http://schemas.openxmlformats.org/markup-compatibility/2006">
              <mc:Choice xmlns:v="urn:schemas-microsoft-com:vml" Requires="v">
                <p:oleObj spid="_x0000_s146496"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981075" y="2757488"/>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mc:AlternateContent xmlns:mc="http://schemas.openxmlformats.org/markup-compatibility/2006" xmlns:a14="http://schemas.microsoft.com/office/drawing/2010/main">
        <mc:Choice Requires="a14">
          <p:sp>
            <p:nvSpPr>
              <p:cNvPr id="146439" name="Object 51">
                <a:extLst>
                  <a:ext uri="{FF2B5EF4-FFF2-40B4-BE49-F238E27FC236}">
                    <a16:creationId xmlns:a16="http://schemas.microsoft.com/office/drawing/2014/main" id="{006C9C48-4859-4456-AAAA-769C0D30A080}"/>
                  </a:ext>
                </a:extLst>
              </p:cNvPr>
              <p:cNvSpPr txBox="1">
                <a:spLocks noGrp="1"/>
              </p:cNvSpPr>
              <p:nvPr>
                <p:ph sz="quarter" idx="2"/>
              </p:nvPr>
            </p:nvSpPr>
            <p:spPr bwMode="auto">
              <a:xfrm>
                <a:off x="1338263" y="4478338"/>
                <a:ext cx="7343775" cy="52705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3,4</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6439" name="Object 51">
                <a:extLst>
                  <a:ext uri="{FF2B5EF4-FFF2-40B4-BE49-F238E27FC236}">
                    <a16:creationId xmlns:a16="http://schemas.microsoft.com/office/drawing/2014/main" id="{006C9C48-4859-4456-AAAA-769C0D30A080}"/>
                  </a:ext>
                </a:extLst>
              </p:cNvPr>
              <p:cNvSpPr txBox="1">
                <a:spLocks noRot="1" noChangeAspect="1" noMove="1" noResize="1" noEditPoints="1" noAdjustHandles="1" noChangeArrowheads="1" noChangeShapeType="1" noTextEdit="1"/>
              </p:cNvSpPr>
              <p:nvPr>
                <p:ph sz="quarter" idx="2"/>
              </p:nvPr>
            </p:nvSpPr>
            <p:spPr bwMode="auto">
              <a:xfrm>
                <a:off x="1338263" y="4478338"/>
                <a:ext cx="7343775" cy="527050"/>
              </a:xfrm>
              <a:prstGeom prst="rect">
                <a:avLst/>
              </a:prstGeom>
              <a:blipFill>
                <a:blip r:embed="rId6"/>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440" name="Object 53">
                <a:extLst>
                  <a:ext uri="{FF2B5EF4-FFF2-40B4-BE49-F238E27FC236}">
                    <a16:creationId xmlns:a16="http://schemas.microsoft.com/office/drawing/2014/main" id="{4CA36F42-4784-46E0-A523-742800D7EAF7}"/>
                  </a:ext>
                </a:extLst>
              </p:cNvPr>
              <p:cNvSpPr txBox="1"/>
              <p:nvPr/>
            </p:nvSpPr>
            <p:spPr bwMode="auto">
              <a:xfrm>
                <a:off x="1362075" y="5329238"/>
                <a:ext cx="7346950" cy="10128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2,2</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1,3</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 xmlns:m="http://schemas.openxmlformats.org/officeDocument/2006/math">
                      <m:r>
                        <m:rPr>
                          <m:nor/>
                        </m:rP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2,3</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4,2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6440" name="Object 53">
                <a:extLst>
                  <a:ext uri="{FF2B5EF4-FFF2-40B4-BE49-F238E27FC236}">
                    <a16:creationId xmlns:a16="http://schemas.microsoft.com/office/drawing/2014/main" id="{4CA36F42-4784-46E0-A523-742800D7EAF7}"/>
                  </a:ext>
                </a:extLst>
              </p:cNvPr>
              <p:cNvSpPr txBox="1">
                <a:spLocks noRot="1" noChangeAspect="1" noMove="1" noResize="1" noEditPoints="1" noAdjustHandles="1" noChangeArrowheads="1" noChangeShapeType="1" noTextEdit="1"/>
              </p:cNvSpPr>
              <p:nvPr/>
            </p:nvSpPr>
            <p:spPr bwMode="auto">
              <a:xfrm>
                <a:off x="1362075" y="5329238"/>
                <a:ext cx="7346950" cy="1012825"/>
              </a:xfrm>
              <a:prstGeom prst="rect">
                <a:avLst/>
              </a:prstGeom>
              <a:blipFill>
                <a:blip r:embed="rId7"/>
                <a:stretch>
                  <a:fillRect/>
                </a:stretch>
              </a:blipFill>
              <a:ln>
                <a:noFill/>
              </a:ln>
              <a:effectLst/>
              <a:extLst/>
            </p:spPr>
            <p:txBody>
              <a:bodyPr/>
              <a:lstStyle/>
              <a:p>
                <a:r>
                  <a:rPr lang="zh-TW" altLang="en-US">
                    <a:noFill/>
                  </a:rPr>
                  <a:t> </a:t>
                </a:r>
              </a:p>
            </p:txBody>
          </p:sp>
        </mc:Fallback>
      </mc:AlternateContent>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smtClean="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1277938" y="0"/>
            <a:ext cx="7759700" cy="685800"/>
          </a:xfrm>
        </p:spPr>
        <p:txBody>
          <a:bodyPr/>
          <a:lstStyle/>
          <a:p>
            <a:pPr eaLnBrk="1" hangingPunct="1"/>
            <a:r>
              <a:rPr lang="en-US" altLang="zh-TW" sz="4000">
                <a:ea typeface="新細明體" panose="02020500000000000000" pitchFamily="18" charset="-120"/>
              </a:rPr>
              <a:t>Path Algebra</a:t>
            </a:r>
          </a:p>
        </p:txBody>
      </p:sp>
      <mc:AlternateContent xmlns:mc="http://schemas.openxmlformats.org/markup-compatibility/2006" xmlns:a14="http://schemas.microsoft.com/office/drawing/2010/main">
        <mc:Choice Requires="a14">
          <p:sp>
            <p:nvSpPr>
              <p:cNvPr id="148484" name="Object 3">
                <a:extLst>
                  <a:ext uri="{FF2B5EF4-FFF2-40B4-BE49-F238E27FC236}">
                    <a16:creationId xmlns:a16="http://schemas.microsoft.com/office/drawing/2014/main" id="{AD620C31-FB33-4D48-86A6-4467ABA0D904}"/>
                  </a:ext>
                </a:extLst>
              </p:cNvPr>
              <p:cNvSpPr txBox="1">
                <a:spLocks noGrp="1"/>
              </p:cNvSpPr>
              <p:nvPr>
                <p:ph sz="half" idx="1"/>
              </p:nvPr>
            </p:nvSpPr>
            <p:spPr bwMode="auto">
              <a:xfrm>
                <a:off x="5483225" y="1095375"/>
                <a:ext cx="3851275" cy="377825"/>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𝑆</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𝑒</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with</m:t>
                      </m:r>
                      <m:r>
                        <m:rPr>
                          <m:nor/>
                        </m:rP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𝑆</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ℝ</m:t>
                      </m:r>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48484" name="Object 3">
                <a:extLst>
                  <a:ext uri="{FF2B5EF4-FFF2-40B4-BE49-F238E27FC236}">
                    <a16:creationId xmlns:a16="http://schemas.microsoft.com/office/drawing/2014/main" id="{AD620C31-FB33-4D48-86A6-4467ABA0D904}"/>
                  </a:ext>
                </a:extLst>
              </p:cNvPr>
              <p:cNvSpPr txBox="1">
                <a:spLocks noRot="1" noChangeAspect="1" noMove="1" noResize="1" noEditPoints="1" noAdjustHandles="1" noChangeArrowheads="1" noChangeShapeType="1" noTextEdit="1"/>
              </p:cNvSpPr>
              <p:nvPr>
                <p:ph sz="half" idx="1"/>
              </p:nvPr>
            </p:nvSpPr>
            <p:spPr bwMode="auto">
              <a:xfrm>
                <a:off x="5483225" y="1095375"/>
                <a:ext cx="3851275" cy="377825"/>
              </a:xfrm>
              <a:prstGeom prst="rect">
                <a:avLst/>
              </a:prstGeom>
              <a:blipFill>
                <a:blip r:embed="rId3"/>
                <a:stretch>
                  <a:fillRect b="-14516"/>
                </a:stretch>
              </a:blipFill>
              <a:ln>
                <a:noFill/>
              </a:ln>
              <a:effectLst/>
              <a:extLst/>
            </p:spPr>
            <p:txBody>
              <a:bodyPr/>
              <a:lstStyle/>
              <a:p>
                <a:r>
                  <a:rPr lang="zh-TW" altLang="en-US">
                    <a:noFill/>
                  </a:rPr>
                  <a:t> </a:t>
                </a:r>
              </a:p>
            </p:txBody>
          </p:sp>
        </mc:Fallback>
      </mc:AlternateContent>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658813" y="1012825"/>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Path algebra</a:t>
            </a:r>
            <a:r>
              <a:rPr lang="en-US" altLang="zh-TW" sz="2400">
                <a:ea typeface="新細明體" panose="02020500000000000000" pitchFamily="18" charset="-120"/>
              </a:rPr>
              <a:t>: an ordered semiring</a:t>
            </a:r>
            <a:br>
              <a:rPr lang="en-US" altLang="zh-TW" sz="2400">
                <a:ea typeface="新細明體" panose="02020500000000000000" pitchFamily="18" charset="-120"/>
              </a:rPr>
            </a:br>
            <a:r>
              <a:rPr lang="en-US" altLang="zh-TW" sz="2400">
                <a:ea typeface="新細明體" panose="02020500000000000000" pitchFamily="18" charset="-120"/>
              </a:rPr>
              <a:t>with 2 binary operations defined as  </a:t>
            </a:r>
          </a:p>
          <a:p>
            <a:pPr>
              <a:buFontTx/>
              <a:buChar char="•"/>
            </a:pPr>
            <a:endParaRPr lang="en-US" altLang="zh-TW" sz="2400">
              <a:ea typeface="新細明體" panose="02020500000000000000" pitchFamily="18" charset="-120"/>
            </a:endParaRPr>
          </a:p>
          <a:p>
            <a:endParaRPr lang="en-US" altLang="zh-TW">
              <a:ea typeface="新細明體" panose="02020500000000000000" pitchFamily="18" charset="-120"/>
            </a:endParaRPr>
          </a:p>
          <a:p>
            <a:endParaRPr lang="zh-TW" altLang="en-US">
              <a:ea typeface="新細明體" panose="02020500000000000000" pitchFamily="18" charset="-120"/>
            </a:endParaRPr>
          </a:p>
          <a:p>
            <a:endParaRPr lang="zh-TW" altLang="en-US">
              <a:ea typeface="新細明體" panose="02020500000000000000" pitchFamily="18" charset="-120"/>
            </a:endParaRPr>
          </a:p>
          <a:p>
            <a:endParaRPr lang="zh-TW" altLang="en-US" sz="1800">
              <a:ea typeface="新細明體" panose="02020500000000000000" pitchFamily="18" charset="-120"/>
            </a:endParaRPr>
          </a:p>
          <a:p>
            <a:r>
              <a:rPr lang="en-US" altLang="zh-TW" sz="2400">
                <a:solidFill>
                  <a:srgbClr val="008000"/>
                </a:solidFill>
                <a:ea typeface="新細明體" panose="02020500000000000000" pitchFamily="18" charset="-120"/>
              </a:rPr>
              <a:t>Measure matrix</a:t>
            </a:r>
            <a:r>
              <a:rPr lang="en-US" altLang="zh-TW" sz="2400">
                <a:ea typeface="新細明體" panose="02020500000000000000" pitchFamily="18" charset="-120"/>
              </a:rPr>
              <a:t>: C, where C</a:t>
            </a:r>
            <a:r>
              <a:rPr lang="en-US" altLang="zh-TW" sz="2400" baseline="-25000">
                <a:ea typeface="新細明體" panose="02020500000000000000" pitchFamily="18" charset="-120"/>
              </a:rPr>
              <a:t>ij</a:t>
            </a:r>
            <a:r>
              <a:rPr lang="en-US" altLang="zh-TW" sz="2400">
                <a:ea typeface="新細明體" panose="02020500000000000000" pitchFamily="18" charset="-120"/>
              </a:rPr>
              <a:t> represents the length of edge (i,j)</a:t>
            </a:r>
            <a:br>
              <a:rPr lang="en-US" altLang="zh-TW" sz="2400">
                <a:ea typeface="新細明體" panose="02020500000000000000" pitchFamily="18" charset="-120"/>
              </a:rPr>
            </a:br>
            <a:r>
              <a:rPr lang="en-US" altLang="zh-TW" sz="2400">
                <a:ea typeface="新細明體" panose="02020500000000000000" pitchFamily="18" charset="-120"/>
              </a:rPr>
              <a:t>		   C</a:t>
            </a:r>
            <a:r>
              <a:rPr lang="en-US" altLang="zh-TW" sz="2400" baseline="-25000">
                <a:ea typeface="新細明體" panose="02020500000000000000" pitchFamily="18" charset="-120"/>
              </a:rPr>
              <a:t>ii</a:t>
            </a:r>
            <a:r>
              <a:rPr lang="en-US" altLang="zh-TW" sz="2400">
                <a:ea typeface="新細明體" panose="02020500000000000000" pitchFamily="18" charset="-120"/>
              </a:rPr>
              <a:t> =0 for all i;    C</a:t>
            </a:r>
            <a:r>
              <a:rPr lang="en-US" altLang="zh-TW" sz="2400" baseline="-25000">
                <a:ea typeface="新細明體" panose="02020500000000000000" pitchFamily="18" charset="-120"/>
              </a:rPr>
              <a:t>ij</a:t>
            </a:r>
            <a:r>
              <a:rPr lang="en-US" altLang="zh-TW" sz="2400">
                <a:ea typeface="新細明體" panose="02020500000000000000" pitchFamily="18" charset="-120"/>
              </a:rPr>
              <a:t>=∞ , if there exists no edge (i,j)</a:t>
            </a:r>
          </a:p>
          <a:p>
            <a:endParaRPr lang="en-US" altLang="zh-TW" sz="2400">
              <a:ea typeface="新細明體" panose="02020500000000000000" pitchFamily="18" charset="-120"/>
            </a:endParaRPr>
          </a:p>
          <a:p>
            <a:endParaRPr lang="en-US" altLang="zh-TW" sz="240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8486" name="Object 5">
                <a:extLst>
                  <a:ext uri="{FF2B5EF4-FFF2-40B4-BE49-F238E27FC236}">
                    <a16:creationId xmlns:a16="http://schemas.microsoft.com/office/drawing/2014/main" id="{3374253B-60C8-46F6-8BD4-F1C097EADE30}"/>
                  </a:ext>
                </a:extLst>
              </p:cNvPr>
              <p:cNvSpPr txBox="1"/>
              <p:nvPr/>
            </p:nvSpPr>
            <p:spPr bwMode="auto">
              <a:xfrm>
                <a:off x="631825" y="4273550"/>
                <a:ext cx="9113838" cy="18446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𝐶</m:t>
                          </m:r>
                        </m:e>
                        <m:sup>
                          <m:r>
                            <a:rPr lang="zh-TW" altLang="en-US" i="1">
                              <a:solidFill>
                                <a:srgbClr val="0000FF"/>
                              </a:solidFill>
                              <a:latin typeface="Cambria Math" panose="02040503050406030204" pitchFamily="18" charset="0"/>
                            </a:rPr>
                            <m:t>2</m:t>
                          </m:r>
                        </m:sup>
                      </m:sSup>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𝐶</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𝐶</m:t>
                      </m:r>
                      <m:r>
                        <a:rPr lang="zh-TW" altLang="en-US" i="1">
                          <a:solidFill>
                            <a:srgbClr val="0000FF"/>
                          </a:solidFill>
                          <a:latin typeface="Cambria Math" panose="02040503050406030204" pitchFamily="18" charset="0"/>
                        </a:rPr>
                        <m:t>,</m:t>
                      </m:r>
                      <m:r>
                        <a:rPr lang="zh-TW" altLang="en-US" i="0">
                          <a:solidFill>
                            <a:srgbClr val="0000FF"/>
                          </a:solidFill>
                          <a:latin typeface="Cambria Math" panose="02040503050406030204" pitchFamily="18" charset="0"/>
                        </a:rPr>
                        <m:t> </m:t>
                      </m:r>
                    </m:oMath>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2</m:t>
                          </m:r>
                        </m:sup>
                      </m:sSubSup>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,2</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2,</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oMath>
                    <m:oMath xmlns:m="http://schemas.openxmlformats.org/officeDocument/2006/math">
                      <m:r>
                        <a:rPr lang="zh-TW" altLang="en-US" i="1">
                          <a:solidFill>
                            <a:srgbClr val="0000FF"/>
                          </a:solidFill>
                          <a:latin typeface="Cambria Math" panose="02040503050406030204" pitchFamily="18" charset="0"/>
                        </a:rPr>
                        <m:t>=</m:t>
                      </m:r>
                      <m:func>
                        <m:funcPr>
                          <m:ctrlPr>
                            <a:rPr lang="zh-TW" altLang="en-US" i="1">
                              <a:solidFill>
                                <a:srgbClr val="0000FF"/>
                              </a:solidFill>
                              <a:latin typeface="Cambria Math" panose="02040503050406030204" pitchFamily="18" charset="0"/>
                            </a:rPr>
                          </m:ctrlPr>
                        </m:funcPr>
                        <m:fName>
                          <m:r>
                            <m:rPr>
                              <m:sty m:val="p"/>
                            </m:rPr>
                            <a:rPr lang="zh-TW" altLang="en-US" i="0">
                              <a:solidFill>
                                <a:srgbClr val="0000FF"/>
                              </a:solidFill>
                              <a:latin typeface="Cambria Math" panose="02040503050406030204" pitchFamily="18" charset="0"/>
                            </a:rPr>
                            <m:t>min</m:t>
                          </m:r>
                        </m:fName>
                        <m:e>
                          <m:r>
                            <a:rPr lang="zh-TW" altLang="en-US" i="1">
                              <a:solidFill>
                                <a:srgbClr val="0000FF"/>
                              </a:solidFill>
                              <a:latin typeface="Cambria Math" panose="02040503050406030204" pitchFamily="18" charset="0"/>
                            </a:rPr>
                            <m:t>{</m:t>
                          </m:r>
                        </m:e>
                      </m:func>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,2</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2,</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Sub>
                      <m:r>
                        <a:rPr lang="zh-TW" altLang="en-US" i="1">
                          <a:solidFill>
                            <a:srgbClr val="0000FF"/>
                          </a:solidFill>
                          <a:latin typeface="Cambria Math" panose="02040503050406030204" pitchFamily="18" charset="0"/>
                        </a:rPr>
                        <m:t>}</m:t>
                      </m:r>
                    </m:oMath>
                    <m:oMath xmlns:m="http://schemas.openxmlformats.org/officeDocument/2006/math">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passing</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most</m:t>
                      </m:r>
                      <m:r>
                        <m:rPr>
                          <m:nor/>
                        </m:rPr>
                        <a:rPr lang="zh-TW" altLang="en-US" i="0">
                          <a:solidFill>
                            <a:srgbClr val="FF0000"/>
                          </a:solidFill>
                          <a:latin typeface="Cambria Math" panose="02040503050406030204" pitchFamily="18" charset="0"/>
                        </a:rPr>
                        <m:t> 2 </m:t>
                      </m:r>
                      <m:r>
                        <m:rPr>
                          <m:nor/>
                        </m:rPr>
                        <a:rPr lang="zh-TW" altLang="en-US" i="0">
                          <a:solidFill>
                            <a:srgbClr val="FF0000"/>
                          </a:solidFill>
                          <a:latin typeface="Cambria Math" panose="02040503050406030204" pitchFamily="18" charset="0"/>
                        </a:rPr>
                        <m:t>edges</m:t>
                      </m:r>
                    </m:oMath>
                  </m:oMathPara>
                </a14:m>
                <a:endParaRPr lang="zh-TW" altLang="en-US"/>
              </a:p>
            </p:txBody>
          </p:sp>
        </mc:Choice>
        <mc:Fallback xmlns="">
          <p:sp>
            <p:nvSpPr>
              <p:cNvPr id="148486" name="Object 5">
                <a:extLst>
                  <a:ext uri="{FF2B5EF4-FFF2-40B4-BE49-F238E27FC236}">
                    <a16:creationId xmlns:a16="http://schemas.microsoft.com/office/drawing/2014/main" id="{3374253B-60C8-46F6-8BD4-F1C097EADE30}"/>
                  </a:ext>
                </a:extLst>
              </p:cNvPr>
              <p:cNvSpPr txBox="1">
                <a:spLocks noRot="1" noChangeAspect="1" noMove="1" noResize="1" noEditPoints="1" noAdjustHandles="1" noChangeArrowheads="1" noChangeShapeType="1" noTextEdit="1"/>
              </p:cNvSpPr>
              <p:nvPr/>
            </p:nvSpPr>
            <p:spPr bwMode="auto">
              <a:xfrm>
                <a:off x="631825" y="4273550"/>
                <a:ext cx="9113838" cy="1844675"/>
              </a:xfrm>
              <a:prstGeom prst="rect">
                <a:avLst/>
              </a:prstGeom>
              <a:blipFill>
                <a:blip r:embed="rId4"/>
                <a:stretch>
                  <a:fillRect/>
                </a:stretch>
              </a:blipFill>
              <a:ln>
                <a:noFill/>
              </a:ln>
              <a:effectLst/>
              <a:extLst/>
            </p:spPr>
            <p:txBody>
              <a:bodyPr/>
              <a:lstStyle/>
              <a:p>
                <a:r>
                  <a:rPr lang="zh-TW" altLang="en-US">
                    <a:noFill/>
                  </a:rPr>
                  <a:t> </a:t>
                </a:r>
              </a:p>
            </p:txBody>
          </p:sp>
        </mc:Fallback>
      </mc:AlternateContent>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nvPr>
        </p:nvGraphicFramePr>
        <p:xfrm>
          <a:off x="820738" y="1962150"/>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8150225" y="5159375"/>
            <a:ext cx="18097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solidFill>
                  <a:srgbClr val="FF0000"/>
                </a:solidFill>
                <a:ea typeface="新細明體" panose="02020500000000000000" pitchFamily="18" charset="-120"/>
              </a:rPr>
              <a:t>|V| addition </a:t>
            </a:r>
            <a:br>
              <a:rPr lang="en-US" altLang="zh-TW" sz="1700">
                <a:solidFill>
                  <a:srgbClr val="FF0000"/>
                </a:solidFill>
                <a:ea typeface="新細明體" panose="02020500000000000000" pitchFamily="18" charset="-120"/>
              </a:rPr>
            </a:br>
            <a:r>
              <a:rPr lang="en-US" altLang="zh-TW" sz="170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a:off x="7939088" y="5472113"/>
            <a:ext cx="24765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smtClean="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mc:AlternateContent xmlns:mc="http://schemas.openxmlformats.org/markup-compatibility/2006" xmlns:a14="http://schemas.microsoft.com/office/drawing/2010/main">
        <mc:Choice Requires="a14">
          <p:sp>
            <p:nvSpPr>
              <p:cNvPr id="150532" name="Object 35">
                <a:extLst>
                  <a:ext uri="{FF2B5EF4-FFF2-40B4-BE49-F238E27FC236}">
                    <a16:creationId xmlns:a16="http://schemas.microsoft.com/office/drawing/2014/main" id="{05EAD607-D6AB-43A1-B24D-4E0CDC820CC7}"/>
                  </a:ext>
                </a:extLst>
              </p:cNvPr>
              <p:cNvSpPr txBox="1">
                <a:spLocks noGrp="1"/>
              </p:cNvSpPr>
              <p:nvPr>
                <p:ph sz="half" idx="1"/>
              </p:nvPr>
            </p:nvSpPr>
            <p:spPr bwMode="auto">
              <a:xfrm>
                <a:off x="1633538" y="1987550"/>
                <a:ext cx="4941887" cy="473075"/>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a:rPr lang="zh-TW" altLang="en-US" i="1">
                              <a:solidFill>
                                <a:srgbClr val="0000FF"/>
                              </a:solidFill>
                              <a:latin typeface="Cambria Math" panose="02040503050406030204" pitchFamily="18" charset="0"/>
                            </a:rPr>
                            <m:t>|−1</m:t>
                          </m:r>
                        </m:sup>
                      </m:sSubSup>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oMath>
                  </m:oMathPara>
                </a14:m>
                <a:endParaRPr lang="zh-TW" altLang="en-US"/>
              </a:p>
            </p:txBody>
          </p:sp>
        </mc:Choice>
        <mc:Fallback xmlns="">
          <p:sp>
            <p:nvSpPr>
              <p:cNvPr id="150532" name="Object 35">
                <a:extLst>
                  <a:ext uri="{FF2B5EF4-FFF2-40B4-BE49-F238E27FC236}">
                    <a16:creationId xmlns:a16="http://schemas.microsoft.com/office/drawing/2014/main" id="{05EAD607-D6AB-43A1-B24D-4E0CDC820CC7}"/>
                  </a:ext>
                </a:extLst>
              </p:cNvPr>
              <p:cNvSpPr txBox="1">
                <a:spLocks noRot="1" noChangeAspect="1" noMove="1" noResize="1" noEditPoints="1" noAdjustHandles="1" noChangeArrowheads="1" noChangeShapeType="1" noTextEdit="1"/>
              </p:cNvSpPr>
              <p:nvPr>
                <p:ph sz="half" idx="1"/>
              </p:nvPr>
            </p:nvSpPr>
            <p:spPr bwMode="auto">
              <a:xfrm>
                <a:off x="1633538" y="1987550"/>
                <a:ext cx="4941887" cy="473075"/>
              </a:xfrm>
              <a:prstGeom prst="rect">
                <a:avLst/>
              </a:prstGeom>
              <a:blipFill>
                <a:blip r:embed="rId3"/>
                <a:stretch>
                  <a:fillRect b="-6410"/>
                </a:stretch>
              </a:blipFill>
              <a:ln>
                <a:noFill/>
              </a:ln>
              <a:effectLst/>
              <a:extLst/>
            </p:spPr>
            <p:txBody>
              <a:bodyPr/>
              <a:lstStyle/>
              <a:p>
                <a:r>
                  <a:rPr lang="zh-TW" altLang="en-US">
                    <a:noFill/>
                  </a:rPr>
                  <a:t> </a:t>
                </a:r>
              </a:p>
            </p:txBody>
          </p:sp>
        </mc:Fallback>
      </mc:AlternateContent>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8000"/>
                </a:solidFill>
                <a:ea typeface="新細明體" panose="02020500000000000000" pitchFamily="18" charset="-120"/>
              </a:rPr>
              <a:t> </a:t>
            </a:r>
          </a:p>
          <a:p>
            <a:r>
              <a:rPr lang="en-US" altLang="zh-TW" sz="2200">
                <a:solidFill>
                  <a:srgbClr val="008000"/>
                </a:solidFill>
                <a:ea typeface="新細明體" panose="02020500000000000000" pitchFamily="18" charset="-120"/>
              </a:rPr>
              <a:t>Every simple path between 2 vertices at most contains |V|-1 edges</a:t>
            </a:r>
          </a:p>
          <a:p>
            <a:r>
              <a:rPr lang="en-US" altLang="zh-TW" sz="2400">
                <a:ea typeface="新細明體" panose="02020500000000000000" pitchFamily="18" charset="-120"/>
              </a:rPr>
              <a:t>Thus</a:t>
            </a:r>
          </a:p>
          <a:p>
            <a:endParaRPr lang="en-US" altLang="zh-TW" sz="2400">
              <a:ea typeface="新細明體" panose="02020500000000000000" pitchFamily="18" charset="-120"/>
            </a:endParaRPr>
          </a:p>
          <a:p>
            <a:r>
              <a:rPr lang="en-US" altLang="zh-TW" sz="2400">
                <a:ea typeface="新細明體" panose="02020500000000000000" pitchFamily="18" charset="-120"/>
              </a:rPr>
              <a:t>By computing matrix C</a:t>
            </a:r>
            <a:r>
              <a:rPr lang="en-US" altLang="zh-TW" sz="2400" baseline="30000">
                <a:ea typeface="新細明體" panose="02020500000000000000" pitchFamily="18" charset="-120"/>
              </a:rPr>
              <a:t>|V|-1</a:t>
            </a:r>
            <a:r>
              <a:rPr lang="en-US" altLang="zh-TW" sz="2400">
                <a:ea typeface="新細明體" panose="02020500000000000000" pitchFamily="18" charset="-120"/>
              </a:rPr>
              <a:t>, we can obtain ALL-ALL shortest paths</a:t>
            </a:r>
          </a:p>
          <a:p>
            <a:endParaRPr lang="zh-TW" altLang="en-US" sz="1800">
              <a:ea typeface="新細明體" panose="02020500000000000000" pitchFamily="18" charset="-120"/>
            </a:endParaRPr>
          </a:p>
          <a:p>
            <a:r>
              <a:rPr lang="en-US" altLang="zh-TW" sz="2400">
                <a:ea typeface="新細明體" panose="02020500000000000000" pitchFamily="18" charset="-120"/>
              </a:rPr>
              <a:t>How to efficiently compute C</a:t>
            </a:r>
            <a:r>
              <a:rPr lang="en-US" altLang="zh-TW" sz="2400" baseline="30000">
                <a:ea typeface="新細明體" panose="02020500000000000000" pitchFamily="18" charset="-120"/>
              </a:rPr>
              <a:t>|V|-1</a:t>
            </a:r>
            <a:r>
              <a:rPr lang="en-US" altLang="zh-TW" sz="2400">
                <a:ea typeface="新細明體" panose="02020500000000000000" pitchFamily="18" charset="-120"/>
              </a:rPr>
              <a: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a:p>
            <a:r>
              <a:rPr lang="en-US" altLang="zh-TW" sz="2200">
                <a:ea typeface="新細明體" panose="02020500000000000000" pitchFamily="18" charset="-120"/>
              </a:rPr>
              <a:t>There are many fast-matrix-multiplication techniques that can be used to improve this complexity, but such algorithms are complicated.</a:t>
            </a:r>
          </a:p>
        </p:txBody>
      </p:sp>
      <mc:AlternateContent xmlns:mc="http://schemas.openxmlformats.org/markup-compatibility/2006" xmlns:a14="http://schemas.microsoft.com/office/drawing/2010/main">
        <mc:Choice Requires="a14">
          <p:sp>
            <p:nvSpPr>
              <p:cNvPr id="150534" name="Object 5">
                <a:extLst>
                  <a:ext uri="{FF2B5EF4-FFF2-40B4-BE49-F238E27FC236}">
                    <a16:creationId xmlns:a16="http://schemas.microsoft.com/office/drawing/2014/main" id="{D66D7EF7-5BE4-4CA1-A5A9-4B57EBAA5E2E}"/>
                  </a:ext>
                </a:extLst>
              </p:cNvPr>
              <p:cNvSpPr txBox="1"/>
              <p:nvPr/>
            </p:nvSpPr>
            <p:spPr bwMode="auto">
              <a:xfrm>
                <a:off x="693738" y="922338"/>
                <a:ext cx="8345487" cy="47148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FF"/>
                              </a:solidFill>
                              <a:latin typeface="Cambria Math" panose="02040503050406030204" pitchFamily="18" charset="0"/>
                            </a:rPr>
                          </m:ctrlPr>
                        </m:sSubSup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sub>
                        <m:sup>
                          <m:r>
                            <a:rPr lang="zh-TW" altLang="en-US" i="1">
                              <a:solidFill>
                                <a:srgbClr val="0000FF"/>
                              </a:solidFill>
                              <a:latin typeface="Cambria Math" panose="02040503050406030204" pitchFamily="18" charset="0"/>
                            </a:rPr>
                            <m:t>𝑘</m:t>
                          </m:r>
                        </m:sup>
                      </m:sSubSup>
                      <m:r>
                        <a:rPr lang="zh-TW" altLang="en-US" i="1">
                          <a:solidFill>
                            <a:srgbClr val="0000FF"/>
                          </a:solidFill>
                          <a:latin typeface="Cambria Math" panose="02040503050406030204" pitchFamily="18" charset="0"/>
                        </a:rPr>
                        <m:t>=</m:t>
                      </m:r>
                      <m:r>
                        <m:rPr>
                          <m:nor/>
                        </m:rPr>
                        <a:rPr lang="zh-TW" altLang="en-US" i="0">
                          <a:solidFill>
                            <a:srgbClr val="FF0000"/>
                          </a:solidFill>
                          <a:latin typeface="Cambria Math" panose="02040503050406030204" pitchFamily="18" charset="0"/>
                        </a:rPr>
                        <m:t>length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of</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shortest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path</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from</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i</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to</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j</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passing</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at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most</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k</m:t>
                      </m:r>
                      <m:r>
                        <m:rPr>
                          <m:nor/>
                        </m:rPr>
                        <a:rPr lang="zh-TW" altLang="en-US" i="0">
                          <a:solidFill>
                            <a:srgbClr val="FF0000"/>
                          </a:solidFill>
                          <a:latin typeface="Cambria Math" panose="02040503050406030204" pitchFamily="18" charset="0"/>
                        </a:rPr>
                        <m:t> </m:t>
                      </m:r>
                      <m:r>
                        <m:rPr>
                          <m:nor/>
                        </m:rPr>
                        <a:rPr lang="zh-TW" altLang="en-US" i="0">
                          <a:solidFill>
                            <a:srgbClr val="FF0000"/>
                          </a:solidFill>
                          <a:latin typeface="Cambria Math" panose="02040503050406030204" pitchFamily="18" charset="0"/>
                        </a:rPr>
                        <m:t>edges</m:t>
                      </m:r>
                    </m:oMath>
                  </m:oMathPara>
                </a14:m>
                <a:endParaRPr lang="zh-TW" altLang="en-US"/>
              </a:p>
            </p:txBody>
          </p:sp>
        </mc:Choice>
        <mc:Fallback xmlns="">
          <p:sp>
            <p:nvSpPr>
              <p:cNvPr id="150534" name="Object 5">
                <a:extLst>
                  <a:ext uri="{FF2B5EF4-FFF2-40B4-BE49-F238E27FC236}">
                    <a16:creationId xmlns:a16="http://schemas.microsoft.com/office/drawing/2014/main" id="{D66D7EF7-5BE4-4CA1-A5A9-4B57EBAA5E2E}"/>
                  </a:ext>
                </a:extLst>
              </p:cNvPr>
              <p:cNvSpPr txBox="1">
                <a:spLocks noRot="1" noChangeAspect="1" noMove="1" noResize="1" noEditPoints="1" noAdjustHandles="1" noChangeArrowheads="1" noChangeShapeType="1" noTextEdit="1"/>
              </p:cNvSpPr>
              <p:nvPr/>
            </p:nvSpPr>
            <p:spPr bwMode="auto">
              <a:xfrm>
                <a:off x="693738" y="922338"/>
                <a:ext cx="8345487" cy="471487"/>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535" name="Object 38">
                <a:extLst>
                  <a:ext uri="{FF2B5EF4-FFF2-40B4-BE49-F238E27FC236}">
                    <a16:creationId xmlns:a16="http://schemas.microsoft.com/office/drawing/2014/main" id="{81C023D7-DB19-4AD9-BC11-3F0B7AA4A6DE}"/>
                  </a:ext>
                </a:extLst>
              </p:cNvPr>
              <p:cNvSpPr txBox="1">
                <a:spLocks noGrp="1"/>
              </p:cNvSpPr>
              <p:nvPr>
                <p:ph sz="half" idx="2"/>
              </p:nvPr>
            </p:nvSpPr>
            <p:spPr bwMode="auto">
              <a:xfrm>
                <a:off x="1166813" y="3497263"/>
                <a:ext cx="7134225" cy="1974850"/>
              </a:xfrm>
              <a:prstGeom prst="rect">
                <a:avLst/>
              </a:prstGeom>
              <a:noFill/>
              <a:ln>
                <a:noFill/>
              </a:ln>
              <a:effectLst/>
              <a:ex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𝐶</m:t>
                      </m:r>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4</m:t>
                          </m:r>
                        </m:sup>
                      </m:sSup>
                      <m:r>
                        <a:rPr lang="zh-TW" altLang="en-US" i="1">
                          <a:solidFill>
                            <a:srgbClr val="000000"/>
                          </a:solidFill>
                          <a:latin typeface="Cambria Math" panose="02040503050406030204" pitchFamily="18" charset="0"/>
                        </a:rPr>
                        <m:t>→…→</m:t>
                      </m:r>
                      <m:sSup>
                        <m:sSupPr>
                          <m:ctrlPr>
                            <a:rPr lang="zh-TW" altLang="en-US" i="1">
                              <a:solidFill>
                                <a:srgbClr val="FF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m:t>
                                      </m:r>
                                    </m:e>
                                  </m:func>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𝑉</m:t>
                                  </m:r>
                                  <m:r>
                                    <a:rPr lang="zh-TW" altLang="en-US" i="1">
                                      <a:solidFill>
                                        <a:srgbClr val="FF0000"/>
                                      </a:solidFill>
                                      <a:latin typeface="Cambria Math" panose="02040503050406030204" pitchFamily="18" charset="0"/>
                                    </a:rPr>
                                    <m:t>|−1)</m:t>
                                  </m:r>
                                </m:e>
                              </m:d>
                            </m:sup>
                          </m:sSup>
                        </m:sup>
                      </m:sSup>
                    </m:oMath>
                    <m:oMath xmlns:m="http://schemas.openxmlformats.org/officeDocument/2006/math">
                      <m:r>
                        <m:rPr>
                          <m:nor/>
                        </m:rPr>
                        <a:rPr lang="zh-TW" altLang="en-US" i="0">
                          <a:solidFill>
                            <a:srgbClr val="000000"/>
                          </a:solidFill>
                          <a:latin typeface="Cambria Math" panose="02040503050406030204" pitchFamily="18" charset="0"/>
                        </a:rPr>
                        <m:t>Totally</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requires</m:t>
                      </m:r>
                      <m:r>
                        <m:rPr>
                          <m:nor/>
                        </m:rPr>
                        <a:rPr lang="zh-TW" altLang="en-US" i="0">
                          <a:solidFill>
                            <a:srgbClr val="000000"/>
                          </a:solidFill>
                          <a:latin typeface="Cambria Math" panose="02040503050406030204" pitchFamily="18" charset="0"/>
                        </a:rPr>
                        <m:t> </m:t>
                      </m:r>
                      <m:d>
                        <m:dPr>
                          <m:begChr m:val="⌈"/>
                          <m:endChr m:val="⌉"/>
                          <m:ctrlPr>
                            <a:rPr lang="zh-TW" altLang="en-US" i="1">
                              <a:solidFill>
                                <a:srgbClr val="0000FF"/>
                              </a:solidFill>
                              <a:latin typeface="Cambria Math" panose="02040503050406030204" pitchFamily="18" charset="0"/>
                            </a:rPr>
                          </m:ctrlPr>
                        </m:dPr>
                        <m:e>
                          <m:r>
                            <m:rPr>
                              <m:nor/>
                            </m:rPr>
                            <a:rPr lang="zh-TW" altLang="en-US" i="0">
                              <a:solidFill>
                                <a:srgbClr val="0000FF"/>
                              </a:solidFill>
                              <a:latin typeface="Cambria Math" panose="02040503050406030204" pitchFamily="18" charset="0"/>
                            </a:rPr>
                            <m:t>log</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r>
                            <a:rPr lang="zh-TW" altLang="en-US" i="1">
                              <a:solidFill>
                                <a:srgbClr val="0000FF"/>
                              </a:solidFill>
                              <a:latin typeface="Cambria Math" panose="02040503050406030204" pitchFamily="18" charset="0"/>
                            </a:rPr>
                            <m:t>|</m:t>
                          </m:r>
                          <m:r>
                            <m:rPr>
                              <m:nor/>
                            </m:rPr>
                            <a:rPr lang="zh-TW" altLang="en-US" i="0">
                              <a:solidFill>
                                <a:srgbClr val="0000FF"/>
                              </a:solidFill>
                              <a:latin typeface="Cambria Math" panose="02040503050406030204" pitchFamily="18" charset="0"/>
                            </a:rPr>
                            <m:t>−1</m:t>
                          </m:r>
                          <m:r>
                            <a:rPr lang="zh-TW" altLang="en-US" i="1">
                              <a:solidFill>
                                <a:srgbClr val="0000FF"/>
                              </a:solidFill>
                              <a:latin typeface="Cambria Math" panose="02040503050406030204" pitchFamily="18" charset="0"/>
                            </a:rPr>
                            <m:t>)</m:t>
                          </m:r>
                        </m:e>
                      </m:d>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times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of</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matrix</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multiplication</m:t>
                      </m:r>
                    </m:oMath>
                    <m:oMath xmlns:m="http://schemas.openxmlformats.org/officeDocument/2006/math">
                      <m:r>
                        <m:rPr>
                          <m:nor/>
                        </m:rPr>
                        <a:rPr lang="zh-TW" altLang="en-US" i="0">
                          <a:solidFill>
                            <a:srgbClr val="000000"/>
                          </a:solidFill>
                          <a:latin typeface="Cambria Math" panose="02040503050406030204" pitchFamily="18" charset="0"/>
                        </a:rPr>
                        <m:t>Each</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matrix</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multiplication</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takes</m:t>
                      </m:r>
                      <m:r>
                        <m:rPr>
                          <m:nor/>
                        </m:rPr>
                        <a:rPr lang="zh-TW" altLang="en-US" i="0">
                          <a:solidFill>
                            <a:srgbClr val="000000"/>
                          </a:solidFill>
                          <a:latin typeface="Cambria Math" panose="02040503050406030204" pitchFamily="18" charset="0"/>
                        </a:rPr>
                        <m:t> </m:t>
                      </m:r>
                      <m:r>
                        <m:rPr>
                          <m:sty m:val="p"/>
                        </m:rPr>
                        <a:rPr lang="zh-TW" altLang="en-US" i="0">
                          <a:solidFill>
                            <a:srgbClr val="0000FF"/>
                          </a:solidFill>
                          <a:latin typeface="Cambria Math" panose="02040503050406030204" pitchFamily="18" charset="0"/>
                        </a:rPr>
                        <m:t>O</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m:t>
                          </m:r>
                        </m:e>
                        <m:sup>
                          <m:r>
                            <a:rPr lang="zh-TW" altLang="en-US" i="0">
                              <a:solidFill>
                                <a:srgbClr val="0000FF"/>
                              </a:solidFill>
                              <a:latin typeface="Cambria Math" panose="02040503050406030204" pitchFamily="18" charset="0"/>
                            </a:rPr>
                            <m:t>3</m:t>
                          </m:r>
                        </m:sup>
                      </m:sSup>
                      <m:r>
                        <a:rPr lang="zh-TW" altLang="en-US" i="1">
                          <a:solidFill>
                            <a:srgbClr val="0000FF"/>
                          </a:solidFill>
                          <a:latin typeface="Cambria Math" panose="02040503050406030204" pitchFamily="18" charset="0"/>
                        </a:rPr>
                        <m:t>)</m:t>
                      </m:r>
                    </m:oMath>
                    <m:oMath xmlns:m="http://schemas.openxmlformats.org/officeDocument/2006/math">
                      <m:r>
                        <m:rPr>
                          <m:nor/>
                        </m:rPr>
                        <a:rPr lang="zh-TW" altLang="en-US" i="0">
                          <a:solidFill>
                            <a:srgbClr val="000000"/>
                          </a:solidFill>
                          <a:latin typeface="Cambria Math" panose="02040503050406030204" pitchFamily="18" charset="0"/>
                        </a:rPr>
                        <m:t>Thus</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totally</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takes</m:t>
                      </m:r>
                      <m:r>
                        <m:rPr>
                          <m:nor/>
                        </m:rPr>
                        <a:rPr lang="zh-TW" altLang="en-US" i="0">
                          <a:solidFill>
                            <a:srgbClr val="000000"/>
                          </a:solidFill>
                          <a:latin typeface="Cambria Math" panose="02040503050406030204" pitchFamily="18" charset="0"/>
                        </a:rPr>
                        <m:t> </m:t>
                      </m:r>
                      <m:r>
                        <m:rPr>
                          <m:sty m:val="p"/>
                        </m:rPr>
                        <a:rPr lang="zh-TW" altLang="en-US" i="0">
                          <a:solidFill>
                            <a:srgbClr val="0000FF"/>
                          </a:solidFill>
                          <a:latin typeface="Cambria Math" panose="02040503050406030204" pitchFamily="18" charset="0"/>
                        </a:rPr>
                        <m:t>O</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sSup>
                        <m:sSupPr>
                          <m:ctrlPr>
                            <a:rPr lang="zh-TW" altLang="en-US" i="1">
                              <a:solidFill>
                                <a:srgbClr val="0000FF"/>
                              </a:solidFill>
                              <a:latin typeface="Cambria Math" panose="02040503050406030204" pitchFamily="18" charset="0"/>
                            </a:rPr>
                          </m:ctrlPr>
                        </m:sSupPr>
                        <m:e>
                          <m:r>
                            <a:rPr lang="zh-TW" altLang="en-US" i="1">
                              <a:solidFill>
                                <a:srgbClr val="0000FF"/>
                              </a:solidFill>
                              <a:latin typeface="Cambria Math" panose="02040503050406030204" pitchFamily="18" charset="0"/>
                            </a:rPr>
                            <m:t>|</m:t>
                          </m:r>
                        </m:e>
                        <m:sup>
                          <m:r>
                            <a:rPr lang="zh-TW" altLang="en-US" i="0">
                              <a:solidFill>
                                <a:srgbClr val="0000FF"/>
                              </a:solidFill>
                              <a:latin typeface="Cambria Math" panose="02040503050406030204" pitchFamily="18" charset="0"/>
                            </a:rPr>
                            <m:t>3</m:t>
                          </m:r>
                        </m:sup>
                      </m:sSup>
                      <m:r>
                        <m:rPr>
                          <m:nor/>
                        </m:rPr>
                        <a:rPr lang="zh-TW" altLang="en-US" i="0">
                          <a:solidFill>
                            <a:srgbClr val="0000FF"/>
                          </a:solidFill>
                          <a:latin typeface="Cambria Math" panose="02040503050406030204" pitchFamily="18" charset="0"/>
                        </a:rPr>
                        <m:t>log</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V</m:t>
                      </m:r>
                      <m:r>
                        <a:rPr lang="zh-TW" altLang="en-US" i="1">
                          <a:solidFill>
                            <a:srgbClr val="0000FF"/>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time</m:t>
                      </m:r>
                    </m:oMath>
                  </m:oMathPara>
                </a14:m>
                <a:endParaRPr lang="zh-TW" altLang="en-US"/>
              </a:p>
            </p:txBody>
          </p:sp>
        </mc:Choice>
        <mc:Fallback xmlns="">
          <p:sp>
            <p:nvSpPr>
              <p:cNvPr id="150535" name="Object 38">
                <a:extLst>
                  <a:ext uri="{FF2B5EF4-FFF2-40B4-BE49-F238E27FC236}">
                    <a16:creationId xmlns:a16="http://schemas.microsoft.com/office/drawing/2014/main" id="{81C023D7-DB19-4AD9-BC11-3F0B7AA4A6DE}"/>
                  </a:ext>
                </a:extLst>
              </p:cNvPr>
              <p:cNvSpPr txBox="1">
                <a:spLocks noRot="1" noChangeAspect="1" noMove="1" noResize="1" noEditPoints="1" noAdjustHandles="1" noChangeArrowheads="1" noChangeShapeType="1" noTextEdit="1"/>
              </p:cNvSpPr>
              <p:nvPr>
                <p:ph sz="half" idx="2"/>
              </p:nvPr>
            </p:nvSpPr>
            <p:spPr bwMode="auto">
              <a:xfrm>
                <a:off x="1166813" y="3497263"/>
                <a:ext cx="7134225" cy="1974850"/>
              </a:xfrm>
              <a:prstGeom prst="rect">
                <a:avLst/>
              </a:prstGeom>
              <a:blipFill>
                <a:blip r:embed="rId5"/>
                <a:stretch>
                  <a:fillRect/>
                </a:stretch>
              </a:blipFill>
              <a:ln>
                <a:noFill/>
              </a:ln>
              <a:effectLst/>
              <a:extLst/>
            </p:spPr>
            <p:txBody>
              <a:bodyPr/>
              <a:lstStyle/>
              <a:p>
                <a:r>
                  <a:rPr lang="zh-TW" altLang="en-US">
                    <a:noFill/>
                  </a:rPr>
                  <a:t> </a:t>
                </a:r>
              </a:p>
            </p:txBody>
          </p:sp>
        </mc:Fallback>
      </mc:AlternateContent>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6875463" y="4567238"/>
            <a:ext cx="287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O(|V|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*|V|) since there are</a:t>
            </a:r>
            <a:br>
              <a:rPr lang="en-US" altLang="zh-TW" sz="1800">
                <a:solidFill>
                  <a:srgbClr val="FF0000"/>
                </a:solidFill>
                <a:latin typeface="Times New Roman" panose="02020603050405020304" pitchFamily="18" charset="0"/>
                <a:ea typeface="新細明體" panose="02020500000000000000" pitchFamily="18" charset="-120"/>
              </a:rPr>
            </a:br>
            <a:r>
              <a:rPr lang="en-US" altLang="zh-TW" sz="1800">
                <a:solidFill>
                  <a:srgbClr val="FF0000"/>
                </a:solidFill>
                <a:latin typeface="Times New Roman" panose="02020603050405020304" pitchFamily="18" charset="0"/>
                <a:ea typeface="新細明體" panose="02020500000000000000" pitchFamily="18" charset="-120"/>
              </a:rPr>
              <a:t>|V|</a:t>
            </a:r>
            <a:r>
              <a:rPr lang="en-US" altLang="zh-TW" sz="1800" baseline="30000">
                <a:solidFill>
                  <a:srgbClr val="FF0000"/>
                </a:solidFill>
                <a:latin typeface="Times New Roman" panose="02020603050405020304" pitchFamily="18" charset="0"/>
                <a:ea typeface="新細明體" panose="02020500000000000000" pitchFamily="18" charset="-120"/>
              </a:rPr>
              <a:t>2</a:t>
            </a:r>
            <a:r>
              <a:rPr lang="en-US" altLang="zh-TW" sz="1800">
                <a:solidFill>
                  <a:srgbClr val="FF0000"/>
                </a:solidFill>
                <a:latin typeface="Times New Roman" panose="02020603050405020304" pitchFamily="18" charset="0"/>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6069013" y="4760913"/>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smtClean="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614363" y="1065213"/>
            <a:ext cx="2068512" cy="1503362"/>
            <a:chOff x="1449" y="1156"/>
            <a:chExt cx="1449" cy="1165"/>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1046163" y="2600325"/>
          <a:ext cx="7975600" cy="3538538"/>
        </p:xfrm>
        <a:graphic>
          <a:graphicData uri="http://schemas.openxmlformats.org/presentationml/2006/ole">
            <mc:AlternateContent xmlns:mc="http://schemas.openxmlformats.org/markup-compatibility/2006">
              <mc:Choice xmlns:v="urn:schemas-microsoft-com:vml" Requires="v">
                <p:oleObj spid="_x0000_s152641"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2582" name="Object 55">
                <a:extLst>
                  <a:ext uri="{FF2B5EF4-FFF2-40B4-BE49-F238E27FC236}">
                    <a16:creationId xmlns:a16="http://schemas.microsoft.com/office/drawing/2014/main" id="{E3EB0300-FEAD-4CFD-82B3-A09C8B013985}"/>
                  </a:ext>
                </a:extLst>
              </p:cNvPr>
              <p:cNvSpPr txBox="1"/>
              <p:nvPr/>
            </p:nvSpPr>
            <p:spPr bwMode="auto">
              <a:xfrm>
                <a:off x="3881438" y="1403350"/>
                <a:ext cx="3311525" cy="66833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m:t>
                                      </m:r>
                                    </m:e>
                                  </m:func>
                                  <m:r>
                                    <a:rPr lang="zh-TW" altLang="en-US" i="1">
                                      <a:solidFill>
                                        <a:srgbClr val="000000"/>
                                      </a:solidFill>
                                      <a:latin typeface="Cambria Math" panose="02040503050406030204" pitchFamily="18" charset="0"/>
                                    </a:rPr>
                                    <m:t>5−1)</m:t>
                                  </m:r>
                                </m:e>
                              </m:d>
                            </m:sup>
                          </m:sSup>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2</m:t>
                              </m:r>
                            </m:sup>
                          </m:sSup>
                        </m:sup>
                      </m:s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𝐶</m:t>
                          </m:r>
                        </m:e>
                        <m:sup>
                          <m:r>
                            <a:rPr lang="zh-TW" altLang="en-US" i="1">
                              <a:solidFill>
                                <a:srgbClr val="000000"/>
                              </a:solidFill>
                              <a:latin typeface="Cambria Math" panose="02040503050406030204" pitchFamily="18" charset="0"/>
                            </a:rPr>
                            <m:t>4</m:t>
                          </m:r>
                        </m:sup>
                      </m:sSup>
                    </m:oMath>
                  </m:oMathPara>
                </a14:m>
                <a:endParaRPr lang="zh-TW" altLang="en-US"/>
              </a:p>
            </p:txBody>
          </p:sp>
        </mc:Choice>
        <mc:Fallback xmlns="">
          <p:sp>
            <p:nvSpPr>
              <p:cNvPr id="152582" name="Object 55">
                <a:extLst>
                  <a:ext uri="{FF2B5EF4-FFF2-40B4-BE49-F238E27FC236}">
                    <a16:creationId xmlns:a16="http://schemas.microsoft.com/office/drawing/2014/main" id="{E3EB0300-FEAD-4CFD-82B3-A09C8B013985}"/>
                  </a:ext>
                </a:extLst>
              </p:cNvPr>
              <p:cNvSpPr txBox="1">
                <a:spLocks noRot="1" noChangeAspect="1" noMove="1" noResize="1" noEditPoints="1" noAdjustHandles="1" noChangeArrowheads="1" noChangeShapeType="1" noTextEdit="1"/>
              </p:cNvSpPr>
              <p:nvPr/>
            </p:nvSpPr>
            <p:spPr bwMode="auto">
              <a:xfrm>
                <a:off x="3881438" y="1403350"/>
                <a:ext cx="3311525" cy="668338"/>
              </a:xfrm>
              <a:prstGeom prst="rect">
                <a:avLst/>
              </a:prstGeom>
              <a:blipFill>
                <a:blip r:embed="rId6"/>
                <a:stretch>
                  <a:fillRect/>
                </a:stretch>
              </a:blipFill>
              <a:ln>
                <a:noFill/>
              </a:ln>
              <a:effectLst/>
              <a:extLst/>
            </p:spPr>
            <p:txBody>
              <a:bodyPr/>
              <a:lstStyle/>
              <a:p>
                <a:r>
                  <a:rPr lang="zh-TW" altLang="en-US">
                    <a:noFill/>
                  </a:rPr>
                  <a:t> </a:t>
                </a:r>
              </a:p>
            </p:txBody>
          </p:sp>
        </mc:Fallback>
      </mc:AlternateContent>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smtClean="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657225" y="927100"/>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a:ea typeface="新細明體" panose="02020500000000000000" pitchFamily="18" charset="-120"/>
              </a:rPr>
              <a:t>Let  D be a n×n distance matrix, whose entry 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C</a:t>
            </a:r>
            <a:br>
              <a:rPr lang="en-US" altLang="zh-TW" sz="1900">
                <a:ea typeface="新細明體" panose="02020500000000000000" pitchFamily="18" charset="-120"/>
              </a:rPr>
            </a:br>
            <a:r>
              <a:rPr lang="en-US" altLang="zh-TW" sz="1900">
                <a:ea typeface="新細明體" panose="02020500000000000000" pitchFamily="18" charset="-120"/>
              </a:rPr>
              <a:t>  final 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length of the shortest path from i to j</a:t>
            </a:r>
            <a:br>
              <a:rPr lang="en-US" altLang="zh-TW" sz="1900">
                <a:ea typeface="新細明體" panose="02020500000000000000" pitchFamily="18" charset="-120"/>
              </a:rPr>
            </a:br>
            <a:r>
              <a:rPr lang="en-US" altLang="zh-TW" sz="1900">
                <a:ea typeface="新細明體" panose="02020500000000000000" pitchFamily="18" charset="-120"/>
              </a:rPr>
              <a:t>  PRED be a n×n predecessor matrix, whose entry PRED</a:t>
            </a:r>
            <a:r>
              <a:rPr lang="en-US" altLang="zh-TW" sz="1900" baseline="-25000">
                <a:ea typeface="新細明體" panose="02020500000000000000" pitchFamily="18" charset="-120"/>
              </a:rPr>
              <a:t>ij</a:t>
            </a:r>
            <a:r>
              <a:rPr lang="en-US" altLang="zh-TW" sz="1900">
                <a:ea typeface="新細明體" panose="02020500000000000000" pitchFamily="18" charset="-120"/>
              </a:rPr>
              <a:t> is initially set to be i</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1900">
                <a:ea typeface="新細明體" panose="02020500000000000000" pitchFamily="18" charset="-120"/>
              </a:rPr>
              <a:t>final PRED</a:t>
            </a:r>
            <a:r>
              <a:rPr lang="en-US" altLang="zh-TW" sz="1900" baseline="-25000">
                <a:ea typeface="新細明體" panose="02020500000000000000" pitchFamily="18" charset="-120"/>
              </a:rPr>
              <a:t>ij</a:t>
            </a:r>
            <a:r>
              <a:rPr lang="en-US" altLang="zh-TW" sz="1900">
                <a:ea typeface="新細明體" panose="02020500000000000000" pitchFamily="18" charset="-120"/>
              </a:rPr>
              <a:t> denotes the predecessor of j on the path from i to j</a:t>
            </a:r>
          </a:p>
          <a:p>
            <a:r>
              <a:rPr lang="en-US" altLang="zh-TW" sz="1900">
                <a:ea typeface="新細明體" panose="02020500000000000000" pitchFamily="18" charset="-120"/>
              </a:rPr>
              <a:t>Triple comparison : </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=min{d</a:t>
            </a:r>
            <a:r>
              <a:rPr lang="en-US" altLang="zh-TW" sz="1900" baseline="-25000">
                <a:solidFill>
                  <a:schemeClr val="accent2"/>
                </a:solidFill>
                <a:ea typeface="新細明體" panose="02020500000000000000" pitchFamily="18" charset="-120"/>
              </a:rPr>
              <a:t>ij</a:t>
            </a:r>
            <a:r>
              <a:rPr lang="en-US" altLang="zh-TW" sz="1900">
                <a:solidFill>
                  <a:schemeClr val="accent2"/>
                </a:solidFill>
                <a:ea typeface="新細明體" panose="02020500000000000000" pitchFamily="18" charset="-120"/>
              </a:rPr>
              <a:t>, d</a:t>
            </a:r>
            <a:r>
              <a:rPr lang="en-US" altLang="zh-TW" sz="1900" baseline="-25000">
                <a:solidFill>
                  <a:schemeClr val="accent2"/>
                </a:solidFill>
                <a:ea typeface="新細明體" panose="02020500000000000000" pitchFamily="18" charset="-120"/>
              </a:rPr>
              <a:t>ik</a:t>
            </a:r>
            <a:r>
              <a:rPr lang="en-US" altLang="zh-TW" sz="1900">
                <a:solidFill>
                  <a:schemeClr val="accent2"/>
                </a:solidFill>
                <a:ea typeface="新細明體" panose="02020500000000000000" pitchFamily="18" charset="-120"/>
              </a:rPr>
              <a:t>+d</a:t>
            </a:r>
            <a:r>
              <a:rPr lang="en-US" altLang="zh-TW" sz="1900" baseline="-25000">
                <a:solidFill>
                  <a:schemeClr val="accent2"/>
                </a:solidFill>
                <a:ea typeface="新細明體" panose="02020500000000000000" pitchFamily="18" charset="-120"/>
              </a:rPr>
              <a:t>kj</a:t>
            </a:r>
            <a:r>
              <a:rPr lang="en-US" altLang="zh-TW" sz="1900">
                <a:solidFill>
                  <a:schemeClr val="accent2"/>
                </a:solidFill>
                <a:ea typeface="新細明體" panose="02020500000000000000" pitchFamily="18" charset="-120"/>
              </a:rPr>
              <a:t>}</a:t>
            </a:r>
            <a:endParaRPr lang="en-US" altLang="zh-TW" sz="1900">
              <a:solidFill>
                <a:srgbClr val="008000"/>
              </a:solidFill>
              <a:ea typeface="新細明體" panose="02020500000000000000" pitchFamily="18" charset="-120"/>
            </a:endParaRPr>
          </a:p>
          <a:p>
            <a:r>
              <a:rPr lang="en-US" altLang="zh-TW" sz="1900">
                <a:solidFill>
                  <a:srgbClr val="008000"/>
                </a:solidFill>
                <a:ea typeface="新細明體" panose="02020500000000000000" pitchFamily="18" charset="-120"/>
              </a:rPr>
              <a:t>Claim:</a:t>
            </a:r>
            <a:r>
              <a:rPr lang="en-US" altLang="zh-TW" sz="2000">
                <a:solidFill>
                  <a:srgbClr val="008000"/>
                </a:solidFill>
                <a:ea typeface="新細明體" panose="02020500000000000000" pitchFamily="18" charset="-120"/>
              </a:rPr>
              <a:t> </a:t>
            </a:r>
          </a:p>
          <a:p>
            <a:r>
              <a:rPr lang="en-US" altLang="zh-TW" sz="2000">
                <a:solidFill>
                  <a:srgbClr val="008000"/>
                </a:solidFill>
                <a:ea typeface="新細明體" panose="02020500000000000000" pitchFamily="18" charset="-120"/>
              </a:rPr>
              <a:t>	</a:t>
            </a:r>
            <a:r>
              <a:rPr lang="en-US" altLang="zh-TW" sz="1900">
                <a:solidFill>
                  <a:srgbClr val="008000"/>
                </a:solidFill>
                <a:ea typeface="新細明體" panose="02020500000000000000" pitchFamily="18" charset="-120"/>
              </a:rPr>
              <a:t>if we perform triple comparisons for successive k=1,2,…,|V|</a:t>
            </a:r>
            <a:br>
              <a:rPr lang="en-US" altLang="zh-TW" sz="1900">
                <a:solidFill>
                  <a:srgbClr val="008000"/>
                </a:solidFill>
                <a:ea typeface="新細明體" panose="02020500000000000000" pitchFamily="18" charset="-120"/>
              </a:rPr>
            </a:br>
            <a:r>
              <a:rPr lang="en-US" altLang="zh-TW" sz="1900">
                <a:solidFill>
                  <a:srgbClr val="008000"/>
                </a:solidFill>
                <a:ea typeface="新細明體" panose="02020500000000000000" pitchFamily="18" charset="-120"/>
              </a:rPr>
              <a:t>then the final d</a:t>
            </a:r>
            <a:r>
              <a:rPr lang="en-US" altLang="zh-TW" sz="1900" baseline="-25000">
                <a:solidFill>
                  <a:srgbClr val="008000"/>
                </a:solidFill>
                <a:ea typeface="新細明體" panose="02020500000000000000" pitchFamily="18" charset="-120"/>
              </a:rPr>
              <a:t>ij</a:t>
            </a:r>
            <a:r>
              <a:rPr lang="en-US" altLang="zh-TW" sz="1900">
                <a:solidFill>
                  <a:srgbClr val="008000"/>
                </a:solidFill>
                <a:ea typeface="新細明體" panose="02020500000000000000" pitchFamily="18" charset="-120"/>
              </a:rPr>
              <a:t> equals the length of the shortest path from i to j</a:t>
            </a:r>
            <a:endParaRPr lang="en-US" altLang="zh-TW" sz="1900">
              <a:ea typeface="新細明體" panose="02020500000000000000" pitchFamily="18" charset="-120"/>
            </a:endParaRPr>
          </a:p>
          <a:p>
            <a:r>
              <a:rPr lang="en-US" altLang="zh-TW" sz="1900">
                <a:ea typeface="新細明體" panose="02020500000000000000" pitchFamily="18" charset="-120"/>
              </a:rPr>
              <a:t>Floyd-Warshall Algorithm is based on the above claim</a:t>
            </a:r>
          </a:p>
          <a:p>
            <a:endParaRPr lang="en-US" altLang="zh-TW" sz="2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160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1471613" y="3763963"/>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initialization:  D:=C; PRED</a:t>
            </a:r>
            <a:r>
              <a:rPr lang="en-US" altLang="zh-TW" sz="2000" baseline="-25000">
                <a:ea typeface="新細明體" panose="02020500000000000000" pitchFamily="18" charset="-120"/>
              </a:rPr>
              <a:t>ij</a:t>
            </a:r>
            <a:r>
              <a:rPr lang="en-US" altLang="zh-TW" sz="2000">
                <a:ea typeface="新細明體" panose="02020500000000000000" pitchFamily="18" charset="-120"/>
              </a:rPr>
              <a:t>:=i for each (i,j);</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k=1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i=1  to  |V| </a:t>
            </a:r>
            <a:r>
              <a:rPr lang="en-US" altLang="zh-TW" sz="2000" b="1">
                <a:ea typeface="新細明體" panose="02020500000000000000" pitchFamily="18" charset="-120"/>
              </a:rPr>
              <a:t>do</a:t>
            </a:r>
          </a:p>
          <a:p>
            <a:pPr eaLnBrk="1" hangingPunct="1"/>
            <a:r>
              <a:rPr lang="en-US" altLang="zh-TW" sz="2000" b="1">
                <a:ea typeface="新細明體" panose="02020500000000000000" pitchFamily="18" charset="-120"/>
              </a:rPr>
              <a:t>	 for </a:t>
            </a:r>
            <a:r>
              <a:rPr lang="en-US" altLang="zh-TW" sz="2000">
                <a:ea typeface="新細明體" panose="02020500000000000000" pitchFamily="18" charset="-120"/>
              </a:rPr>
              <a:t>j=1  to  |V|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if</a:t>
            </a:r>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&gt;d</a:t>
            </a:r>
            <a:r>
              <a:rPr lang="en-US" altLang="zh-TW" sz="2000" baseline="-25000">
                <a:ea typeface="新細明體" panose="02020500000000000000" pitchFamily="18" charset="-120"/>
              </a:rPr>
              <a:t>ik</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a:t>
            </a:r>
            <a:r>
              <a:rPr lang="en-US" altLang="zh-TW" sz="2000" b="1">
                <a:ea typeface="新細明體" panose="02020500000000000000" pitchFamily="18" charset="-120"/>
              </a:rPr>
              <a:t>then</a:t>
            </a:r>
          </a:p>
          <a:p>
            <a:pPr eaLnBrk="1" hangingPunct="1"/>
            <a:r>
              <a:rPr lang="en-US" altLang="zh-TW" sz="2000">
                <a:ea typeface="新細明體" panose="02020500000000000000" pitchFamily="18" charset="-120"/>
              </a:rPr>
              <a:t>		d</a:t>
            </a:r>
            <a:r>
              <a:rPr lang="en-US" altLang="zh-TW" sz="2000" baseline="-25000">
                <a:ea typeface="新細明體" panose="02020500000000000000" pitchFamily="18" charset="-120"/>
              </a:rPr>
              <a:t>ij</a:t>
            </a:r>
            <a:r>
              <a:rPr lang="en-US" altLang="zh-TW" sz="2000">
                <a:ea typeface="新細明體" panose="02020500000000000000" pitchFamily="18" charset="-120"/>
              </a:rPr>
              <a:t>=d</a:t>
            </a:r>
            <a:r>
              <a:rPr lang="en-US" altLang="zh-TW" sz="1400">
                <a:ea typeface="新細明體" panose="02020500000000000000" pitchFamily="18" charset="-120"/>
              </a:rPr>
              <a:t>ik </a:t>
            </a:r>
            <a:r>
              <a:rPr lang="en-US" altLang="zh-TW" sz="2000">
                <a:ea typeface="新細明體" panose="02020500000000000000" pitchFamily="18" charset="-120"/>
              </a:rPr>
              <a:t>+d</a:t>
            </a:r>
            <a:r>
              <a:rPr lang="en-US" altLang="zh-TW" sz="2000" baseline="-25000">
                <a:ea typeface="新細明體" panose="02020500000000000000" pitchFamily="18" charset="-120"/>
              </a:rPr>
              <a:t>kj</a:t>
            </a:r>
            <a:r>
              <a:rPr lang="en-US" altLang="zh-TW" sz="2000">
                <a:ea typeface="新細明體" panose="02020500000000000000" pitchFamily="18" charset="-120"/>
              </a:rPr>
              <a:t>; PRED</a:t>
            </a:r>
            <a:r>
              <a:rPr lang="en-US" altLang="zh-TW" sz="2000" baseline="-25000">
                <a:ea typeface="新細明體" panose="02020500000000000000" pitchFamily="18" charset="-120"/>
              </a:rPr>
              <a:t>ij</a:t>
            </a:r>
            <a:r>
              <a:rPr lang="en-US" altLang="zh-TW" sz="2000">
                <a:ea typeface="新細明體" panose="02020500000000000000" pitchFamily="18" charset="-120"/>
              </a:rPr>
              <a:t>=PRED</a:t>
            </a:r>
            <a:r>
              <a:rPr lang="en-US" altLang="zh-TW" sz="1400">
                <a:ea typeface="新細明體" panose="02020500000000000000" pitchFamily="18" charset="-120"/>
              </a:rPr>
              <a:t>kj </a:t>
            </a:r>
            <a:r>
              <a:rPr lang="en-US" altLang="zh-TW" sz="2000">
                <a:ea typeface="新細明體" panose="02020500000000000000" pitchFamily="18" charset="-120"/>
              </a:rPr>
              <a:t>;</a:t>
            </a:r>
          </a:p>
          <a:p>
            <a:pPr eaLnBrk="1" hangingPunct="1"/>
            <a:r>
              <a:rPr lang="en-US" altLang="zh-TW" sz="20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smtClean="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595313"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495300" y="990600"/>
            <a:ext cx="9215438" cy="5410200"/>
          </a:xfrm>
        </p:spPr>
        <p:txBody>
          <a:bodyPr/>
          <a:lstStyle/>
          <a:p>
            <a:pPr marL="457200" indent="-457200"/>
            <a:r>
              <a:rPr lang="en-US" altLang="zh-TW" sz="1900">
                <a:ea typeface="新細明體" panose="02020500000000000000" pitchFamily="18" charset="-120"/>
              </a:rPr>
              <a:t>Let 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denote the entry D</a:t>
            </a:r>
            <a:r>
              <a:rPr lang="en-US" altLang="zh-TW" sz="1900" baseline="-25000">
                <a:ea typeface="新細明體" panose="02020500000000000000" pitchFamily="18" charset="-120"/>
              </a:rPr>
              <a:t>ij </a:t>
            </a:r>
            <a:r>
              <a:rPr lang="en-US" altLang="zh-TW" sz="1900">
                <a:ea typeface="新細明體" panose="02020500000000000000" pitchFamily="18" charset="-120"/>
              </a:rPr>
              <a:t>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 of Floyd-Warshall algorithm</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a:t>
            </a:r>
            <a:r>
              <a:rPr lang="en-US" altLang="zh-TW" sz="1900" baseline="-25000">
                <a:ea typeface="新細明體" panose="02020500000000000000" pitchFamily="18" charset="-120"/>
              </a:rPr>
              <a:t>ij</a:t>
            </a:r>
            <a:r>
              <a:rPr lang="en-US" altLang="zh-TW" sz="1900" baseline="30000">
                <a:ea typeface="新細明體" panose="02020500000000000000" pitchFamily="18" charset="-120"/>
              </a:rPr>
              <a:t>k</a:t>
            </a:r>
            <a:r>
              <a:rPr lang="en-US" altLang="zh-TW" sz="1900">
                <a:ea typeface="新細明體" panose="02020500000000000000" pitchFamily="18" charset="-120"/>
              </a:rPr>
              <a:t> is the length of shortest path from i to j with </a:t>
            </a:r>
            <a:r>
              <a:rPr lang="en-US" altLang="zh-TW" sz="1900">
                <a:solidFill>
                  <a:schemeClr val="accent2"/>
                </a:solidFill>
                <a:ea typeface="新細明體" panose="02020500000000000000" pitchFamily="18" charset="-120"/>
              </a:rPr>
              <a:t>intermediate vertices</a:t>
            </a:r>
            <a:r>
              <a:rPr lang="en-US" altLang="zh-TW" sz="1900">
                <a:ea typeface="新細明體" panose="02020500000000000000" pitchFamily="18" charset="-120"/>
              </a:rPr>
              <a:t> in {</a:t>
            </a:r>
            <a:r>
              <a:rPr lang="en-US" altLang="zh-TW" sz="1900">
                <a:solidFill>
                  <a:schemeClr val="accent2"/>
                </a:solidFill>
                <a:ea typeface="新細明體" panose="02020500000000000000" pitchFamily="18" charset="-120"/>
              </a:rPr>
              <a:t>1,2,…,k-1,k</a:t>
            </a:r>
            <a:r>
              <a:rPr lang="en-US" altLang="zh-TW" sz="1900">
                <a:ea typeface="新細明體" panose="02020500000000000000" pitchFamily="18" charset="-120"/>
              </a:rPr>
              <a:t>}</a:t>
            </a:r>
          </a:p>
          <a:p>
            <a:pPr marL="457200" indent="-457200"/>
            <a:endParaRPr lang="en-US" altLang="zh-TW" sz="20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endParaRPr lang="en-US" altLang="zh-TW" sz="2400">
              <a:ea typeface="新細明體" panose="02020500000000000000" pitchFamily="18" charset="-120"/>
            </a:endParaRPr>
          </a:p>
          <a:p>
            <a:pPr marL="457200" indent="-457200"/>
            <a:r>
              <a:rPr lang="en-US" altLang="zh-TW" sz="1900">
                <a:ea typeface="新細明體" panose="02020500000000000000" pitchFamily="18" charset="-120"/>
              </a:rPr>
              <a:t>Totally O(|V|</a:t>
            </a:r>
            <a:r>
              <a:rPr lang="en-US" altLang="zh-TW" sz="1900" baseline="30000">
                <a:ea typeface="新細明體" panose="02020500000000000000" pitchFamily="18" charset="-120"/>
              </a:rPr>
              <a:t>3</a:t>
            </a:r>
            <a:r>
              <a:rPr lang="en-US" altLang="zh-TW" sz="1900">
                <a:ea typeface="新細明體" panose="02020500000000000000" pitchFamily="18" charset="-120"/>
              </a:rPr>
              <a:t>) operations, most efficient for complete graph</a:t>
            </a:r>
          </a:p>
          <a:p>
            <a:pPr marL="457200" indent="-457200"/>
            <a:endParaRPr lang="en-US" altLang="zh-TW" sz="800">
              <a:ea typeface="新細明體" panose="02020500000000000000" pitchFamily="18" charset="-120"/>
            </a:endParaRPr>
          </a:p>
          <a:p>
            <a:pPr marL="457200" indent="-457200"/>
            <a:r>
              <a:rPr lang="en-US" altLang="zh-TW" sz="1900">
                <a:solidFill>
                  <a:schemeClr val="accent2"/>
                </a:solidFill>
                <a:ea typeface="新細明體" panose="02020500000000000000" pitchFamily="18" charset="-120"/>
              </a:rPr>
              <a:t>Detect negative cycle</a:t>
            </a:r>
            <a:r>
              <a:rPr lang="en-US" altLang="zh-TW" sz="1900">
                <a:ea typeface="新細明體" panose="02020500000000000000" pitchFamily="18" charset="-120"/>
              </a:rPr>
              <a:t>:   if D</a:t>
            </a:r>
            <a:r>
              <a:rPr lang="en-US" altLang="zh-TW" sz="1900" baseline="-25000">
                <a:ea typeface="新細明體" panose="02020500000000000000" pitchFamily="18" charset="-120"/>
              </a:rPr>
              <a:t>ii</a:t>
            </a:r>
            <a:r>
              <a:rPr lang="en-US" altLang="zh-TW" sz="1900" baseline="30000">
                <a:ea typeface="新細明體" panose="02020500000000000000" pitchFamily="18" charset="-120"/>
              </a:rPr>
              <a:t>k</a:t>
            </a:r>
            <a:r>
              <a:rPr lang="en-US" altLang="zh-TW" sz="1900">
                <a:ea typeface="新細明體" panose="02020500000000000000" pitchFamily="18" charset="-120"/>
              </a:rPr>
              <a:t>&lt;0, there is a neg. cycle with intermediate nodes in {1,…,k} </a:t>
            </a:r>
          </a:p>
          <a:p>
            <a:pPr marL="457200" indent="-457200"/>
            <a:endParaRPr lang="en-US" altLang="zh-TW" sz="800">
              <a:ea typeface="新細明體" panose="02020500000000000000" pitchFamily="18" charset="-120"/>
            </a:endParaRPr>
          </a:p>
          <a:p>
            <a:pPr marL="457200" indent="-457200"/>
            <a:r>
              <a:rPr lang="en-US" altLang="zh-TW" sz="1900">
                <a:ea typeface="新細明體" panose="02020500000000000000" pitchFamily="18" charset="-120"/>
              </a:rPr>
              <a:t>Dynamic Programming:</a:t>
            </a:r>
            <a:r>
              <a:rPr lang="en-US" altLang="zh-TW" sz="2000">
                <a:ea typeface="新細明體" panose="02020500000000000000" pitchFamily="18" charset="-120"/>
              </a:rPr>
              <a:t> </a:t>
            </a:r>
          </a:p>
          <a:p>
            <a:pPr marL="457200" indent="-457200"/>
            <a:endParaRPr lang="en-US" altLang="zh-TW" sz="2000">
              <a:ea typeface="新細明體" panose="02020500000000000000" pitchFamily="18" charset="-120"/>
            </a:endParaRPr>
          </a:p>
          <a:p>
            <a:pPr marL="457200" indent="-457200"/>
            <a:endParaRPr lang="en-US" altLang="zh-TW" sz="200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812800" y="2024063"/>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mc:AlternateContent xmlns:mc="http://schemas.openxmlformats.org/markup-compatibility/2006" xmlns:a14="http://schemas.microsoft.com/office/drawing/2010/main">
        <mc:Choice Requires="a14">
          <p:sp>
            <p:nvSpPr>
              <p:cNvPr id="156678" name="Object 215">
                <a:extLst>
                  <a:ext uri="{FF2B5EF4-FFF2-40B4-BE49-F238E27FC236}">
                    <a16:creationId xmlns:a16="http://schemas.microsoft.com/office/drawing/2014/main" id="{E14B039E-6D5D-469C-9E89-51B6285ED9B2}"/>
                  </a:ext>
                </a:extLst>
              </p:cNvPr>
              <p:cNvSpPr txBox="1"/>
              <p:nvPr/>
            </p:nvSpPr>
            <p:spPr bwMode="auto">
              <a:xfrm>
                <a:off x="2882900" y="4875213"/>
                <a:ext cx="3451225" cy="9937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𝐷</m:t>
                          </m:r>
                        </m:e>
                        <m:sub>
                          <m:r>
                            <a:rPr lang="zh-TW" altLang="en-US" i="1">
                              <a:solidFill>
                                <a:srgbClr val="0000FF"/>
                              </a:solidFill>
                              <a:latin typeface="Cambria Math" panose="02040503050406030204" pitchFamily="18" charset="0"/>
                            </a:rPr>
                            <m:t>𝑖𝑗</m:t>
                          </m:r>
                        </m:sub>
                      </m:sSub>
                      <m:r>
                        <a:rPr lang="zh-TW" altLang="en-US" i="1">
                          <a:solidFill>
                            <a:srgbClr val="0000FF"/>
                          </a:solidFill>
                          <a:latin typeface="Cambria Math" panose="02040503050406030204" pitchFamily="18" charset="0"/>
                        </a:rPr>
                        <m:t>=</m:t>
                      </m:r>
                      <m:d>
                        <m:dPr>
                          <m:begChr m:val="{"/>
                          <m:endChr m:val=""/>
                          <m:ctrlPr>
                            <a:rPr lang="zh-TW" altLang="en-US" i="1">
                              <a:solidFill>
                                <a:srgbClr val="0000FF"/>
                              </a:solidFill>
                              <a:latin typeface="Cambria Math" panose="02040503050406030204" pitchFamily="18" charset="0"/>
                            </a:rPr>
                          </m:ctrlPr>
                        </m:dPr>
                        <m:e>
                          <m:m>
                            <m:mPr>
                              <m:plcHide m:val="on"/>
                              <m:mcs>
                                <m:mc>
                                  <m:mcPr>
                                    <m:count m:val="1"/>
                                    <m:mcJc m:val="center"/>
                                  </m:mcPr>
                                </m:mc>
                              </m:mcs>
                              <m:ctrlPr>
                                <a:rPr lang="zh-TW" altLang="en-US" i="1">
                                  <a:solidFill>
                                    <a:srgbClr val="0000FF"/>
                                  </a:solidFill>
                                  <a:latin typeface="Cambria Math" panose="02040503050406030204" pitchFamily="18" charset="0"/>
                                </a:rPr>
                              </m:ctrlPr>
                            </m:mPr>
                            <m:mr>
                              <m:e>
                                <m:limLow>
                                  <m:limLowPr>
                                    <m:ctrlPr>
                                      <a:rPr lang="zh-TW" altLang="en-US" i="1">
                                        <a:solidFill>
                                          <a:srgbClr val="0000FF"/>
                                        </a:solidFill>
                                        <a:latin typeface="Cambria Math" panose="02040503050406030204" pitchFamily="18" charset="0"/>
                                      </a:rPr>
                                    </m:ctrlPr>
                                  </m:limLowPr>
                                  <m:e>
                                    <m:r>
                                      <m:rPr>
                                        <m:sty m:val="p"/>
                                      </m:rPr>
                                      <a:rPr lang="zh-TW" altLang="en-US" i="0">
                                        <a:solidFill>
                                          <a:srgbClr val="0000FF"/>
                                        </a:solidFill>
                                        <a:latin typeface="Cambria Math" panose="02040503050406030204" pitchFamily="18" charset="0"/>
                                      </a:rPr>
                                      <m:t>min</m:t>
                                    </m:r>
                                  </m:e>
                                  <m:lim>
                                    <m:r>
                                      <a:rPr lang="zh-TW" altLang="en-US" i="1">
                                        <a:solidFill>
                                          <a:srgbClr val="0000FF"/>
                                        </a:solidFill>
                                        <a:latin typeface="Cambria Math" panose="02040503050406030204" pitchFamily="18" charset="0"/>
                                      </a:rPr>
                                      <m:t>𝑘</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lim>
                                </m:limLow>
                                <m:d>
                                  <m:dPr>
                                    <m:ctrlPr>
                                      <a:rPr lang="zh-TW" altLang="en-US" i="1">
                                        <a:solidFill>
                                          <a:srgbClr val="0000FF"/>
                                        </a:solidFill>
                                        <a:latin typeface="Cambria Math" panose="02040503050406030204" pitchFamily="18" charset="0"/>
                                      </a:rPr>
                                    </m:ctrlPr>
                                  </m:dPr>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𝐶</m:t>
                                        </m:r>
                                      </m:e>
                                      <m:sub>
                                        <m:r>
                                          <a:rPr lang="zh-TW" altLang="en-US" i="1">
                                            <a:solidFill>
                                              <a:srgbClr val="0000FF"/>
                                            </a:solidFill>
                                            <a:latin typeface="Cambria Math" panose="02040503050406030204" pitchFamily="18" charset="0"/>
                                          </a:rPr>
                                          <m:t>𝑖𝑘</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𝐷</m:t>
                                        </m:r>
                                      </m:e>
                                      <m:sub>
                                        <m:r>
                                          <a:rPr lang="zh-TW" altLang="en-US" i="1">
                                            <a:solidFill>
                                              <a:srgbClr val="0000FF"/>
                                            </a:solidFill>
                                            <a:latin typeface="Cambria Math" panose="02040503050406030204" pitchFamily="18" charset="0"/>
                                          </a:rPr>
                                          <m:t>𝑘𝑗</m:t>
                                        </m:r>
                                      </m:sub>
                                    </m:sSub>
                                  </m:e>
                                </m:d>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i</m:t>
                                </m:r>
                                <m:r>
                                  <a:rPr lang="zh-TW" altLang="en-US" i="1">
                                    <a:solidFill>
                                      <a:srgbClr val="0000FF"/>
                                    </a:solidFill>
                                    <a:latin typeface="Cambria Math" panose="02040503050406030204" pitchFamily="18" charset="0"/>
                                  </a:rPr>
                                  <m:t>≠</m:t>
                                </m:r>
                                <m:r>
                                  <m:rPr>
                                    <m:sty m:val="p"/>
                                  </m:rPr>
                                  <a:rPr lang="zh-TW" altLang="en-US" i="0">
                                    <a:solidFill>
                                      <a:srgbClr val="0000FF"/>
                                    </a:solidFill>
                                    <a:latin typeface="Cambria Math" panose="02040503050406030204" pitchFamily="18" charset="0"/>
                                  </a:rPr>
                                  <m:t>j</m:t>
                                </m:r>
                              </m:e>
                            </m:mr>
                            <m:mr>
                              <m:e>
                                <m:r>
                                  <a:rPr lang="zh-TW" altLang="en-US" i="1">
                                    <a:solidFill>
                                      <a:srgbClr val="0000FF"/>
                                    </a:solidFill>
                                    <a:latin typeface="Cambria Math" panose="02040503050406030204" pitchFamily="18" charset="0"/>
                                  </a:rPr>
                                  <m:t>0</m:t>
                                </m:r>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i</m:t>
                                </m:r>
                                <m:r>
                                  <m:rPr>
                                    <m:nor/>
                                  </m:rPr>
                                  <a:rPr lang="zh-TW" altLang="en-US" i="0">
                                    <a:solidFill>
                                      <a:srgbClr val="0000FF"/>
                                    </a:solidFill>
                                    <a:latin typeface="Cambria Math" panose="02040503050406030204" pitchFamily="18" charset="0"/>
                                  </a:rPr>
                                  <m:t> = </m:t>
                                </m:r>
                                <m:r>
                                  <m:rPr>
                                    <m:nor/>
                                  </m:rPr>
                                  <a:rPr lang="zh-TW" altLang="en-US" i="0">
                                    <a:solidFill>
                                      <a:srgbClr val="0000FF"/>
                                    </a:solidFill>
                                    <a:latin typeface="Cambria Math" panose="02040503050406030204" pitchFamily="18" charset="0"/>
                                  </a:rPr>
                                  <m:t>j</m:t>
                                </m:r>
                              </m:e>
                            </m:mr>
                          </m:m>
                        </m:e>
                      </m:d>
                    </m:oMath>
                  </m:oMathPara>
                </a14:m>
                <a:endParaRPr lang="zh-TW" altLang="en-US"/>
              </a:p>
            </p:txBody>
          </p:sp>
        </mc:Choice>
        <mc:Fallback xmlns="">
          <p:sp>
            <p:nvSpPr>
              <p:cNvPr id="156678" name="Object 215">
                <a:extLst>
                  <a:ext uri="{FF2B5EF4-FFF2-40B4-BE49-F238E27FC236}">
                    <a16:creationId xmlns:a16="http://schemas.microsoft.com/office/drawing/2014/main" id="{E14B039E-6D5D-469C-9E89-51B6285ED9B2}"/>
                  </a:ext>
                </a:extLst>
              </p:cNvPr>
              <p:cNvSpPr txBox="1">
                <a:spLocks noRot="1" noChangeAspect="1" noMove="1" noResize="1" noEditPoints="1" noAdjustHandles="1" noChangeArrowheads="1" noChangeShapeType="1" noTextEdit="1"/>
              </p:cNvSpPr>
              <p:nvPr/>
            </p:nvSpPr>
            <p:spPr bwMode="auto">
              <a:xfrm>
                <a:off x="2882900" y="4875213"/>
                <a:ext cx="3451225" cy="9937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6651625" y="5257800"/>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7337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latin typeface="Times New Roman" panose="02020603050405020304" pitchFamily="18" charset="0"/>
                <a:ea typeface="新細明體" panose="02020500000000000000" pitchFamily="18" charset="-120"/>
              </a:rPr>
              <a:t>D = C </a:t>
            </a:r>
            <a:r>
              <a:rPr lang="en-US" altLang="zh-TW" sz="240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6804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7718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8404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6950075" y="5791200"/>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7835900"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6727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7642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8404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6956425"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6921500"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8007350"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736600" y="5126038"/>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719138" y="5870575"/>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smtClean="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88913" y="965200"/>
            <a:ext cx="1809750" cy="1460500"/>
            <a:chOff x="1449" y="1156"/>
            <a:chExt cx="1463"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1190625"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2376488" y="950913"/>
            <a:ext cx="730250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ea typeface="新細明體" panose="02020500000000000000" pitchFamily="18" charset="-120"/>
              </a:rPr>
              <a:t>D</a:t>
            </a:r>
            <a:r>
              <a:rPr lang="en-US" altLang="zh-TW" sz="1900" baseline="-25000">
                <a:ea typeface="新細明體" panose="02020500000000000000" pitchFamily="18" charset="-120"/>
              </a:rPr>
              <a:t>k</a:t>
            </a:r>
            <a:r>
              <a:rPr lang="en-US" altLang="zh-TW" sz="1900">
                <a:ea typeface="新細明體" panose="02020500000000000000" pitchFamily="18" charset="-120"/>
              </a:rPr>
              <a:t>: distance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r>
              <a:rPr lang="en-US" altLang="zh-TW" sz="1900">
                <a:ea typeface="新細明體" panose="02020500000000000000" pitchFamily="18" charset="-120"/>
              </a:rPr>
              <a:t>PRED</a:t>
            </a:r>
            <a:r>
              <a:rPr lang="en-US" altLang="zh-TW" sz="1900" baseline="-25000">
                <a:ea typeface="新細明體" panose="02020500000000000000" pitchFamily="18" charset="-120"/>
              </a:rPr>
              <a:t>k</a:t>
            </a:r>
            <a:r>
              <a:rPr lang="en-US" altLang="zh-TW" sz="1900">
                <a:ea typeface="新細明體" panose="02020500000000000000" pitchFamily="18" charset="-120"/>
              </a:rPr>
              <a:t>: predecessor matrix after the k</a:t>
            </a:r>
            <a:r>
              <a:rPr lang="en-US" altLang="zh-TW" sz="1900" baseline="30000">
                <a:ea typeface="新細明體" panose="02020500000000000000" pitchFamily="18" charset="-120"/>
              </a:rPr>
              <a:t>th</a:t>
            </a:r>
            <a:r>
              <a:rPr lang="en-US" altLang="zh-TW" sz="1900">
                <a:ea typeface="新細明體" panose="02020500000000000000" pitchFamily="18" charset="-120"/>
              </a:rPr>
              <a:t> iteration</a:t>
            </a:r>
          </a:p>
          <a:p>
            <a:pPr eaLnBrk="1" hangingPunct="1"/>
            <a:endParaRPr lang="en-US" altLang="zh-TW" sz="800">
              <a:latin typeface="Times New Roman" panose="02020603050405020304" pitchFamily="18" charset="0"/>
              <a:ea typeface="新細明體" panose="02020500000000000000" pitchFamily="18" charset="-120"/>
            </a:endParaRPr>
          </a:p>
          <a:p>
            <a:pPr eaLnBrk="1" hangingPunct="1"/>
            <a:r>
              <a:rPr lang="en-US" altLang="zh-TW" sz="1900">
                <a:ea typeface="新細明體" panose="02020500000000000000" pitchFamily="18" charset="-120"/>
              </a:rPr>
              <a:t>After the |V|-1</a:t>
            </a:r>
            <a:r>
              <a:rPr lang="en-US" altLang="zh-TW" sz="1900" baseline="30000">
                <a:ea typeface="新細明體" panose="02020500000000000000" pitchFamily="18" charset="-120"/>
              </a:rPr>
              <a:t>th</a:t>
            </a:r>
            <a:r>
              <a:rPr lang="en-US" altLang="zh-TW" sz="190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1766888" y="2024063"/>
            <a:ext cx="7170737" cy="406400"/>
            <a:chOff x="1113" y="1275"/>
            <a:chExt cx="4517" cy="256"/>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1198563" y="4208463"/>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smtClean="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449263"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4397375" y="974725"/>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1074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920750"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4330700" y="3201988"/>
            <a:ext cx="49609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96850" y="962025"/>
            <a:ext cx="9499600" cy="5410200"/>
          </a:xfrm>
        </p:spPr>
        <p:txBody>
          <a:bodyPr/>
          <a:lstStyle/>
          <a:p>
            <a:r>
              <a:rPr lang="en-US" altLang="zh-TW" sz="2400">
                <a:solidFill>
                  <a:srgbClr val="008000"/>
                </a:solidFill>
                <a:ea typeface="新細明體" panose="02020500000000000000" pitchFamily="18" charset="-120"/>
              </a:rPr>
              <a:t>Dense Matrix:    </a:t>
            </a:r>
            <a:r>
              <a:rPr lang="en-US" altLang="zh-TW" sz="2400">
                <a:ea typeface="新細明體" panose="02020500000000000000" pitchFamily="18" charset="-120"/>
              </a:rPr>
              <a:t># nonzeros ≈ O(n</a:t>
            </a:r>
            <a:r>
              <a:rPr lang="en-US" altLang="zh-TW" sz="2400" baseline="30000">
                <a:ea typeface="新細明體" panose="02020500000000000000" pitchFamily="18" charset="-120"/>
              </a:rPr>
              <a:t>2</a:t>
            </a:r>
            <a:r>
              <a:rPr lang="en-US" altLang="zh-TW" sz="2400">
                <a:ea typeface="新細明體" panose="02020500000000000000" pitchFamily="18" charset="-120"/>
              </a:rPr>
              <a:t>)  </a:t>
            </a:r>
            <a:r>
              <a:rPr lang="en-US" altLang="zh-TW" sz="2000">
                <a:ea typeface="新細明體" panose="02020500000000000000" pitchFamily="18" charset="-120"/>
              </a:rPr>
              <a:t>e.g., K</a:t>
            </a:r>
            <a:r>
              <a:rPr lang="en-US" altLang="zh-TW" sz="2000" baseline="-25000">
                <a:ea typeface="新細明體" panose="02020500000000000000" pitchFamily="18" charset="-120"/>
              </a:rPr>
              <a:t>n</a:t>
            </a:r>
            <a:r>
              <a:rPr lang="en-US" altLang="zh-TW" sz="2000">
                <a:ea typeface="新細明體" panose="02020500000000000000" pitchFamily="18" charset="-120"/>
              </a:rPr>
              <a:t> , wireless network, IoT</a:t>
            </a:r>
            <a:endParaRPr lang="en-US" altLang="zh-TW" sz="2000" baseline="-25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solidFill>
                  <a:srgbClr val="008000"/>
                </a:solidFill>
                <a:ea typeface="新細明體" panose="02020500000000000000" pitchFamily="18" charset="-120"/>
              </a:rPr>
              <a:t>Sparse Matrix:   </a:t>
            </a:r>
            <a:r>
              <a:rPr lang="en-US" altLang="zh-TW" sz="2400">
                <a:ea typeface="新細明體" panose="02020500000000000000" pitchFamily="18" charset="-120"/>
              </a:rPr>
              <a:t># nonzeros ≈ O(n)   </a:t>
            </a:r>
            <a:r>
              <a:rPr lang="en-US" altLang="zh-TW" sz="2000">
                <a:ea typeface="新細明體" panose="02020500000000000000" pitchFamily="18" charset="-120"/>
              </a:rPr>
              <a:t>e.g., street map, wired network, IoT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Real-world applications: </a:t>
            </a:r>
            <a:r>
              <a:rPr lang="en-US" altLang="zh-TW" sz="2400">
                <a:ea typeface="新細明體" panose="02020500000000000000" pitchFamily="18" charset="-120"/>
              </a:rPr>
              <a:t>mostly </a:t>
            </a:r>
            <a:r>
              <a:rPr lang="en-US" altLang="zh-TW" sz="2400" b="1">
                <a:solidFill>
                  <a:srgbClr val="FF0000"/>
                </a:solidFill>
                <a:ea typeface="新細明體" panose="02020500000000000000" pitchFamily="18" charset="-120"/>
              </a:rPr>
              <a:t>sparse </a:t>
            </a:r>
            <a:r>
              <a:rPr lang="en-US" altLang="zh-TW" sz="2400">
                <a:ea typeface="新細明體" panose="02020500000000000000" pitchFamily="18" charset="-120"/>
              </a:rPr>
              <a:t>graphs</a:t>
            </a:r>
          </a:p>
          <a:p>
            <a:r>
              <a:rPr lang="en-US" altLang="zh-TW" sz="2400">
                <a:ea typeface="新細明體" panose="02020500000000000000" pitchFamily="18" charset="-120"/>
              </a:rPr>
              <a:t>e.g., social network, </a:t>
            </a:r>
            <a:r>
              <a:rPr lang="en-US" altLang="zh-TW" sz="2400">
                <a:ea typeface="新細明體" panose="02020500000000000000" pitchFamily="18" charset="-120"/>
                <a:hlinkClick r:id="rId3"/>
              </a:rPr>
              <a:t>6-degree separation theory</a:t>
            </a:r>
            <a:r>
              <a:rPr lang="en-US" altLang="zh-TW" sz="2400">
                <a:ea typeface="新細明體" panose="02020500000000000000" pitchFamily="18" charset="-120"/>
              </a:rPr>
              <a:t>, </a:t>
            </a:r>
            <a:br>
              <a:rPr lang="en-US" altLang="zh-TW" sz="2400">
                <a:ea typeface="新細明體" panose="02020500000000000000" pitchFamily="18" charset="-120"/>
              </a:rPr>
            </a:br>
            <a:r>
              <a:rPr lang="en-US" altLang="zh-TW" sz="2400">
                <a:ea typeface="新細明體" panose="02020500000000000000" pitchFamily="18" charset="-120"/>
              </a:rPr>
              <a:t>    transportation network, logistics network</a:t>
            </a:r>
            <a:endParaRPr lang="zh-TW" altLang="en-US" sz="240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smtClean="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3270250"/>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1411288"/>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500" y="3306763"/>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smtClean="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666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a:ea typeface="新細明體" panose="02020500000000000000" pitchFamily="18" charset="-120"/>
              </a:rPr>
              <a:t>How many colors do we need to color each vertex such that its adjacent vertices have different color?</a:t>
            </a:r>
          </a:p>
          <a:p>
            <a:endParaRPr lang="en-US" altLang="zh-TW" sz="2400">
              <a:solidFill>
                <a:srgbClr val="008000"/>
              </a:solidFill>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endParaRPr lang="en-US" altLang="zh-TW" sz="240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200">
                <a:ea typeface="新細明體" panose="02020500000000000000" pitchFamily="18" charset="-120"/>
              </a:rPr>
              <a:t>If we can color a graph with k colors, we say the graph is </a:t>
            </a:r>
            <a:r>
              <a:rPr lang="en-US" altLang="zh-TW" sz="2200">
                <a:solidFill>
                  <a:srgbClr val="008000"/>
                </a:solidFill>
                <a:ea typeface="新細明體" panose="02020500000000000000" pitchFamily="18" charset="-120"/>
              </a:rPr>
              <a:t>k-colorable</a:t>
            </a:r>
          </a:p>
          <a:p>
            <a:pPr>
              <a:buFontTx/>
              <a:buChar char="•"/>
            </a:pPr>
            <a:r>
              <a:rPr lang="en-US" altLang="zh-TW" sz="2200">
                <a:ea typeface="新細明體" panose="02020500000000000000" pitchFamily="18" charset="-120"/>
              </a:rPr>
              <a:t>The </a:t>
            </a:r>
            <a:r>
              <a:rPr lang="en-US" altLang="zh-TW" sz="2200">
                <a:solidFill>
                  <a:schemeClr val="accent2"/>
                </a:solidFill>
                <a:ea typeface="新細明體" panose="02020500000000000000" pitchFamily="18" charset="-120"/>
              </a:rPr>
              <a:t>smallest k</a:t>
            </a:r>
            <a:r>
              <a:rPr lang="en-US" altLang="zh-TW" sz="2200">
                <a:ea typeface="新細明體" panose="02020500000000000000" pitchFamily="18" charset="-120"/>
              </a:rPr>
              <a:t> for which the graph is k-colorable is called </a:t>
            </a:r>
            <a:br>
              <a:rPr lang="en-US" altLang="zh-TW" sz="2200">
                <a:ea typeface="新細明體" panose="02020500000000000000" pitchFamily="18" charset="-120"/>
              </a:rPr>
            </a:br>
            <a:r>
              <a:rPr lang="en-US" altLang="zh-TW" sz="2200">
                <a:ea typeface="新細明體" panose="02020500000000000000" pitchFamily="18" charset="-120"/>
              </a:rPr>
              <a:t>the </a:t>
            </a:r>
            <a:r>
              <a:rPr lang="en-US" altLang="zh-TW" sz="2200">
                <a:solidFill>
                  <a:srgbClr val="008000"/>
                </a:solidFill>
                <a:ea typeface="新細明體" panose="02020500000000000000" pitchFamily="18" charset="-120"/>
              </a:rPr>
              <a:t>chromatic number</a:t>
            </a:r>
            <a:r>
              <a:rPr lang="en-US" altLang="zh-TW" sz="2200">
                <a:ea typeface="新細明體" panose="02020500000000000000" pitchFamily="18" charset="-120"/>
              </a:rPr>
              <a:t> of the graph, denoted by</a:t>
            </a:r>
            <a:r>
              <a:rPr lang="en-US" altLang="zh-TW" sz="2400">
                <a:latin typeface="Times New Roman" panose="02020603050405020304" pitchFamily="18" charset="0"/>
                <a:ea typeface="新細明體" panose="02020500000000000000" pitchFamily="18" charset="-120"/>
              </a:rPr>
              <a:t> </a:t>
            </a:r>
          </a:p>
          <a:p>
            <a:endParaRPr lang="en-US" altLang="zh-TW" sz="2400">
              <a:latin typeface="Times New Roman" panose="02020603050405020304" pitchFamily="18" charset="0"/>
              <a:ea typeface="新細明體" panose="02020500000000000000" pitchFamily="18" charset="-120"/>
            </a:endParaRPr>
          </a:p>
          <a:p>
            <a:r>
              <a:rPr lang="en-US" altLang="zh-TW" sz="240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900113" y="1908175"/>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62823" name="Object 95">
                <a:extLst>
                  <a:ext uri="{FF2B5EF4-FFF2-40B4-BE49-F238E27FC236}">
                    <a16:creationId xmlns:a16="http://schemas.microsoft.com/office/drawing/2014/main" id="{3D4BD84B-D0E7-4645-A503-F71B0AF59F94}"/>
                  </a:ext>
                </a:extLst>
              </p:cNvPr>
              <p:cNvSpPr txBox="1"/>
              <p:nvPr/>
            </p:nvSpPr>
            <p:spPr bwMode="auto">
              <a:xfrm>
                <a:off x="6805613" y="4249738"/>
                <a:ext cx="677862" cy="3397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𝜒</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𝐺</m:t>
                      </m:r>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162823" name="Object 95">
                <a:extLst>
                  <a:ext uri="{FF2B5EF4-FFF2-40B4-BE49-F238E27FC236}">
                    <a16:creationId xmlns:a16="http://schemas.microsoft.com/office/drawing/2014/main" id="{3D4BD84B-D0E7-4645-A503-F71B0AF59F94}"/>
                  </a:ext>
                </a:extLst>
              </p:cNvPr>
              <p:cNvSpPr txBox="1">
                <a:spLocks noRot="1" noChangeAspect="1" noMove="1" noResize="1" noEditPoints="1" noAdjustHandles="1" noChangeArrowheads="1" noChangeShapeType="1" noTextEdit="1"/>
              </p:cNvSpPr>
              <p:nvPr/>
            </p:nvSpPr>
            <p:spPr bwMode="auto">
              <a:xfrm>
                <a:off x="6805613" y="4249738"/>
                <a:ext cx="677862" cy="33972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3549650" y="2017713"/>
            <a:ext cx="58816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|V| vertices </a:t>
            </a:r>
            <a:r>
              <a:rPr lang="en-US" altLang="zh-TW" sz="2000">
                <a:latin typeface="Times New Roman" panose="02020603050405020304" pitchFamily="18" charset="0"/>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a:latin typeface="Times New Roman" panose="02020603050405020304" pitchFamily="18" charset="0"/>
                <a:ea typeface="新細明體" panose="02020500000000000000" pitchFamily="18" charset="-120"/>
                <a:sym typeface="Wingdings" panose="05000000000000000000" pitchFamily="2" charset="2"/>
              </a:rPr>
              <a:t> Can we do it efficiently?</a:t>
            </a:r>
            <a:endParaRPr lang="en-US" altLang="zh-TW" sz="2000">
              <a:latin typeface="Times New Roman" panose="02020603050405020304" pitchFamily="18" charset="0"/>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1482725" y="4984750"/>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3986213" y="4933950"/>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6640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62828" name="Object 142">
                <a:extLst>
                  <a:ext uri="{FF2B5EF4-FFF2-40B4-BE49-F238E27FC236}">
                    <a16:creationId xmlns:a16="http://schemas.microsoft.com/office/drawing/2014/main" id="{78521B47-D735-4E2E-AA07-A9F3993381D6}"/>
                  </a:ext>
                </a:extLst>
              </p:cNvPr>
              <p:cNvSpPr txBox="1"/>
              <p:nvPr/>
            </p:nvSpPr>
            <p:spPr bwMode="auto">
              <a:xfrm>
                <a:off x="2484438" y="5783263"/>
                <a:ext cx="533400" cy="26670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=2</m:t>
                      </m:r>
                    </m:oMath>
                  </m:oMathPara>
                </a14:m>
                <a:endParaRPr lang="zh-TW" altLang="en-US"/>
              </a:p>
            </p:txBody>
          </p:sp>
        </mc:Choice>
        <mc:Fallback xmlns="">
          <p:sp>
            <p:nvSpPr>
              <p:cNvPr id="162828" name="Object 142">
                <a:extLst>
                  <a:ext uri="{FF2B5EF4-FFF2-40B4-BE49-F238E27FC236}">
                    <a16:creationId xmlns:a16="http://schemas.microsoft.com/office/drawing/2014/main" id="{78521B47-D735-4E2E-AA07-A9F3993381D6}"/>
                  </a:ext>
                </a:extLst>
              </p:cNvPr>
              <p:cNvSpPr txBox="1">
                <a:spLocks noRot="1" noChangeAspect="1" noMove="1" noResize="1" noEditPoints="1" noAdjustHandles="1" noChangeArrowheads="1" noChangeShapeType="1" noTextEdit="1"/>
              </p:cNvSpPr>
              <p:nvPr/>
            </p:nvSpPr>
            <p:spPr bwMode="auto">
              <a:xfrm>
                <a:off x="2484438" y="5783263"/>
                <a:ext cx="533400" cy="266700"/>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29" name="Object 143">
                <a:extLst>
                  <a:ext uri="{FF2B5EF4-FFF2-40B4-BE49-F238E27FC236}">
                    <a16:creationId xmlns:a16="http://schemas.microsoft.com/office/drawing/2014/main" id="{B83B6C2F-56BB-49F4-8CE7-F37C2B75A639}"/>
                  </a:ext>
                </a:extLst>
              </p:cNvPr>
              <p:cNvSpPr txBox="1"/>
              <p:nvPr/>
            </p:nvSpPr>
            <p:spPr bwMode="auto">
              <a:xfrm>
                <a:off x="5059363" y="5797550"/>
                <a:ext cx="520700" cy="266700"/>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=3</m:t>
                      </m:r>
                    </m:oMath>
                  </m:oMathPara>
                </a14:m>
                <a:endParaRPr lang="zh-TW" altLang="en-US"/>
              </a:p>
            </p:txBody>
          </p:sp>
        </mc:Choice>
        <mc:Fallback xmlns="">
          <p:sp>
            <p:nvSpPr>
              <p:cNvPr id="162829" name="Object 143">
                <a:extLst>
                  <a:ext uri="{FF2B5EF4-FFF2-40B4-BE49-F238E27FC236}">
                    <a16:creationId xmlns:a16="http://schemas.microsoft.com/office/drawing/2014/main" id="{B83B6C2F-56BB-49F4-8CE7-F37C2B75A639}"/>
                  </a:ext>
                </a:extLst>
              </p:cNvPr>
              <p:cNvSpPr txBox="1">
                <a:spLocks noRot="1" noChangeAspect="1" noMove="1" noResize="1" noEditPoints="1" noAdjustHandles="1" noChangeArrowheads="1" noChangeShapeType="1" noTextEdit="1"/>
              </p:cNvSpPr>
              <p:nvPr/>
            </p:nvSpPr>
            <p:spPr bwMode="auto">
              <a:xfrm>
                <a:off x="5059363" y="5797550"/>
                <a:ext cx="520700" cy="266700"/>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30" name="Object 144">
                <a:extLst>
                  <a:ext uri="{FF2B5EF4-FFF2-40B4-BE49-F238E27FC236}">
                    <a16:creationId xmlns:a16="http://schemas.microsoft.com/office/drawing/2014/main" id="{CBCE1ECC-D41C-435F-A7E4-7E7E600149E4}"/>
                  </a:ext>
                </a:extLst>
              </p:cNvPr>
              <p:cNvSpPr txBox="1"/>
              <p:nvPr/>
            </p:nvSpPr>
            <p:spPr bwMode="auto">
              <a:xfrm>
                <a:off x="8223250" y="5811838"/>
                <a:ext cx="520700" cy="266700"/>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=3</m:t>
                      </m:r>
                    </m:oMath>
                  </m:oMathPara>
                </a14:m>
                <a:endParaRPr lang="zh-TW" altLang="en-US"/>
              </a:p>
            </p:txBody>
          </p:sp>
        </mc:Choice>
        <mc:Fallback xmlns="">
          <p:sp>
            <p:nvSpPr>
              <p:cNvPr id="162830" name="Object 144">
                <a:extLst>
                  <a:ext uri="{FF2B5EF4-FFF2-40B4-BE49-F238E27FC236}">
                    <a16:creationId xmlns:a16="http://schemas.microsoft.com/office/drawing/2014/main" id="{CBCE1ECC-D41C-435F-A7E4-7E7E600149E4}"/>
                  </a:ext>
                </a:extLst>
              </p:cNvPr>
              <p:cNvSpPr txBox="1">
                <a:spLocks noRot="1" noChangeAspect="1" noMove="1" noResize="1" noEditPoints="1" noAdjustHandles="1" noChangeArrowheads="1" noChangeShapeType="1" noTextEdit="1"/>
              </p:cNvSpPr>
              <p:nvPr/>
            </p:nvSpPr>
            <p:spPr bwMode="auto">
              <a:xfrm>
                <a:off x="8223250" y="5811838"/>
                <a:ext cx="520700" cy="266700"/>
              </a:xfrm>
              <a:prstGeom prst="rect">
                <a:avLst/>
              </a:prstGeom>
              <a:blipFill>
                <a:blip r:embed="rId5"/>
                <a:stretch>
                  <a:fillRect/>
                </a:stretch>
              </a:blipFill>
              <a:ln>
                <a:noFill/>
              </a:ln>
              <a:effectLst/>
              <a:extLst/>
            </p:spPr>
            <p:txBody>
              <a:bodyPr/>
              <a:lstStyle/>
              <a:p>
                <a:r>
                  <a:rPr lang="zh-TW"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smtClean="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000">
                <a:ea typeface="新細明體" panose="02020500000000000000" pitchFamily="18" charset="-120"/>
              </a:rPr>
              <a:t>Ex: Jim has 6 children: {A,B,C,D,E,F}. Among these 6 kids,</a:t>
            </a:r>
            <a:br>
              <a:rPr lang="en-US" altLang="zh-TW" sz="2000">
                <a:ea typeface="新細明體" panose="02020500000000000000" pitchFamily="18" charset="-120"/>
              </a:rPr>
            </a:br>
            <a:r>
              <a:rPr lang="en-US" altLang="zh-TW" sz="2000">
                <a:ea typeface="新細明體" panose="02020500000000000000" pitchFamily="18" charset="-120"/>
              </a:rPr>
              <a:t>C fights with B,F,E; E fights (besides C) with A,D; A fights with B</a:t>
            </a:r>
            <a:br>
              <a:rPr lang="en-US" altLang="zh-TW" sz="2000">
                <a:ea typeface="新細明體" panose="02020500000000000000" pitchFamily="18" charset="-120"/>
              </a:rPr>
            </a:br>
            <a:r>
              <a:rPr lang="en-US" altLang="zh-TW" sz="2000">
                <a:ea typeface="新細明體" panose="02020500000000000000" pitchFamily="18" charset="-120"/>
              </a:rPr>
              <a:t>How many rooms do Jim at least need to put all 6 kids so that there will be no fights inside each room?</a:t>
            </a:r>
          </a:p>
          <a:p>
            <a:pPr>
              <a:lnSpc>
                <a:spcPct val="80000"/>
              </a:lnSpc>
            </a:pPr>
            <a:endParaRPr lang="en-US" altLang="zh-TW" sz="20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2400">
              <a:ea typeface="新細明體" panose="02020500000000000000" pitchFamily="18" charset="-120"/>
            </a:endParaRPr>
          </a:p>
          <a:p>
            <a:pPr>
              <a:lnSpc>
                <a:spcPct val="80000"/>
              </a:lnSpc>
            </a:pPr>
            <a:endParaRPr lang="en-US" altLang="zh-TW" sz="800">
              <a:ea typeface="新細明體" panose="02020500000000000000" pitchFamily="18" charset="-120"/>
            </a:endParaRPr>
          </a:p>
          <a:p>
            <a:pPr eaLnBrk="1" hangingPunct="1">
              <a:lnSpc>
                <a:spcPct val="80000"/>
              </a:lnSpc>
            </a:pPr>
            <a:endParaRPr lang="en-US" altLang="zh-TW" sz="16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endParaRPr lang="en-US" altLang="zh-TW" sz="1800">
              <a:ea typeface="新細明體" panose="02020500000000000000" pitchFamily="18" charset="-120"/>
            </a:endParaRPr>
          </a:p>
          <a:p>
            <a:pPr eaLnBrk="1" hangingPunct="1">
              <a:lnSpc>
                <a:spcPct val="80000"/>
              </a:lnSpc>
            </a:pPr>
            <a:r>
              <a:rPr lang="en-US" altLang="zh-TW" sz="2400">
                <a:ea typeface="新細明體" panose="02020500000000000000" pitchFamily="18" charset="-120"/>
              </a:rPr>
              <a:t>Observation:  </a:t>
            </a:r>
          </a:p>
          <a:p>
            <a:pPr eaLnBrk="1" hangingPunct="1">
              <a:lnSpc>
                <a:spcPct val="80000"/>
              </a:lnSpc>
              <a:buFontTx/>
              <a:buChar char="•"/>
            </a:pPr>
            <a:r>
              <a:rPr lang="en-US" altLang="zh-TW" sz="2400">
                <a:solidFill>
                  <a:schemeClr val="accent2"/>
                </a:solidFill>
                <a:ea typeface="新細明體" panose="02020500000000000000" pitchFamily="18" charset="-120"/>
              </a:rPr>
              <a:t>If G is k-colorable, then G is (k+1)-colorable</a:t>
            </a:r>
          </a:p>
          <a:p>
            <a:pPr eaLnBrk="1" hangingPunct="1">
              <a:lnSpc>
                <a:spcPct val="80000"/>
              </a:lnSpc>
              <a:buFontTx/>
              <a:buChar char="•"/>
            </a:pPr>
            <a:r>
              <a:rPr lang="en-US" altLang="zh-TW" sz="2400">
                <a:solidFill>
                  <a:schemeClr val="accent2"/>
                </a:solidFill>
                <a:ea typeface="新細明體" panose="02020500000000000000" pitchFamily="18" charset="-120"/>
              </a:rPr>
              <a:t>Isolated vertices are 1-colorable </a:t>
            </a:r>
          </a:p>
          <a:p>
            <a:pPr eaLnBrk="1" hangingPunct="1">
              <a:lnSpc>
                <a:spcPct val="80000"/>
              </a:lnSpc>
              <a:buFontTx/>
              <a:buChar char="•"/>
            </a:pPr>
            <a:r>
              <a:rPr lang="en-US" altLang="zh-TW" sz="2400">
                <a:solidFill>
                  <a:schemeClr val="accent2"/>
                </a:solidFill>
                <a:ea typeface="新細明體" panose="02020500000000000000" pitchFamily="18" charset="-120"/>
              </a:rPr>
              <a:t>Bipartite graphs are 2-colorable</a:t>
            </a:r>
          </a:p>
          <a:p>
            <a:pPr eaLnBrk="1" hangingPunct="1">
              <a:lnSpc>
                <a:spcPct val="80000"/>
              </a:lnSpc>
              <a:buFontTx/>
              <a:buChar char="•"/>
            </a:pPr>
            <a:r>
              <a:rPr lang="en-US" altLang="zh-TW" sz="2400">
                <a:solidFill>
                  <a:schemeClr val="accent2"/>
                </a:solidFill>
                <a:ea typeface="新細明體" panose="02020500000000000000" pitchFamily="18" charset="-120"/>
              </a:rPr>
              <a:t>A complete graph K</a:t>
            </a:r>
            <a:r>
              <a:rPr lang="en-US" altLang="zh-TW" sz="2400" baseline="-25000">
                <a:solidFill>
                  <a:schemeClr val="accent2"/>
                </a:solidFill>
                <a:ea typeface="新細明體" panose="02020500000000000000" pitchFamily="18" charset="-120"/>
              </a:rPr>
              <a:t>n</a:t>
            </a:r>
            <a:r>
              <a:rPr lang="en-US" altLang="zh-TW" sz="2400">
                <a:solidFill>
                  <a:schemeClr val="accent2"/>
                </a:solidFill>
                <a:ea typeface="新細明體" panose="02020500000000000000" pitchFamily="18" charset="-120"/>
              </a:rPr>
              <a:t> has chromatic number n</a:t>
            </a:r>
          </a:p>
          <a:p>
            <a:pPr eaLnBrk="1" hangingPunct="1">
              <a:lnSpc>
                <a:spcPct val="80000"/>
              </a:lnSpc>
              <a:buFontTx/>
              <a:buChar char="•"/>
            </a:pPr>
            <a:r>
              <a:rPr lang="en-US" altLang="zh-TW" sz="2400">
                <a:solidFill>
                  <a:schemeClr val="accent2"/>
                </a:solidFill>
                <a:ea typeface="新細明體" panose="02020500000000000000" pitchFamily="18" charset="-120"/>
              </a:rPr>
              <a:t>A cycle of even # of vertices (even cycle) can be colored with 2 colors</a:t>
            </a:r>
          </a:p>
          <a:p>
            <a:pPr eaLnBrk="1" hangingPunct="1">
              <a:lnSpc>
                <a:spcPct val="80000"/>
              </a:lnSpc>
              <a:buFontTx/>
              <a:buChar char="•"/>
            </a:pPr>
            <a:r>
              <a:rPr lang="en-US" altLang="zh-TW" sz="2400">
                <a:solidFill>
                  <a:schemeClr val="accent2"/>
                </a:solidFill>
                <a:ea typeface="新細明體" panose="02020500000000000000" pitchFamily="18" charset="-120"/>
              </a:rPr>
              <a:t>An odd cycle can be colored with 3 colors</a:t>
            </a:r>
            <a:br>
              <a:rPr lang="en-US" altLang="zh-TW" sz="2400">
                <a:solidFill>
                  <a:schemeClr val="accent2"/>
                </a:solidFill>
                <a:ea typeface="新細明體" panose="02020500000000000000" pitchFamily="18" charset="-120"/>
              </a:rPr>
            </a:br>
            <a:r>
              <a:rPr lang="en-US" altLang="zh-TW" sz="2400">
                <a:solidFill>
                  <a:schemeClr val="accent2"/>
                </a:solidFill>
                <a:ea typeface="新細明體" panose="02020500000000000000" pitchFamily="18" charset="-120"/>
                <a:sym typeface="Wingdings" panose="05000000000000000000" pitchFamily="2" charset="2"/>
              </a:rPr>
              <a:t> </a:t>
            </a:r>
            <a:r>
              <a:rPr lang="en-US" altLang="zh-TW" sz="240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a:solidFill>
                <a:srgbClr val="FF0000"/>
              </a:solidFill>
              <a:ea typeface="新細明體" panose="02020500000000000000" pitchFamily="18" charset="-120"/>
            </a:endParaRPr>
          </a:p>
        </p:txBody>
      </p:sp>
      <p:grpSp>
        <p:nvGrpSpPr>
          <p:cNvPr id="164869" name="Group 4">
            <a:extLst>
              <a:ext uri="{FF2B5EF4-FFF2-40B4-BE49-F238E27FC236}">
                <a16:creationId xmlns:a16="http://schemas.microsoft.com/office/drawing/2014/main" id="{F745347E-52BF-4854-9AB5-65DEE5050206}"/>
              </a:ext>
            </a:extLst>
          </p:cNvPr>
          <p:cNvGrpSpPr>
            <a:grpSpLocks/>
          </p:cNvGrpSpPr>
          <p:nvPr/>
        </p:nvGrpSpPr>
        <p:grpSpPr bwMode="auto">
          <a:xfrm>
            <a:off x="1031875" y="2298700"/>
            <a:ext cx="2019300" cy="1228725"/>
            <a:chOff x="394" y="1769"/>
            <a:chExt cx="1272" cy="774"/>
          </a:xfrm>
        </p:grpSpPr>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774" y="1847"/>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1244" y="1769"/>
              <a:ext cx="197"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1469" y="1975"/>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394" y="2345"/>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710" y="2195"/>
              <a:ext cx="190"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1254" y="2327"/>
              <a:ext cx="184" cy="19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1343" y="1967"/>
              <a:ext cx="126"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1346" y="2173"/>
              <a:ext cx="222" cy="1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805" y="2045"/>
              <a:ext cx="71"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900" y="2074"/>
              <a:ext cx="569" cy="2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597" y="2294"/>
              <a:ext cx="113" cy="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977" y="1868"/>
              <a:ext cx="267" cy="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3624263" y="2554288"/>
            <a:ext cx="3351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At least 2 colors</a:t>
            </a:r>
          </a:p>
          <a:p>
            <a:pPr eaLnBrk="1" hangingPunct="1"/>
            <a:r>
              <a:rPr lang="en-US" altLang="zh-TW" sz="2000">
                <a:latin typeface="Times New Roman" panose="02020603050405020304" pitchFamily="18" charset="0"/>
                <a:ea typeface="新細明體" panose="02020500000000000000" pitchFamily="18" charset="-120"/>
                <a:sym typeface="Wingdings" panose="05000000000000000000" pitchFamily="2" charset="2"/>
              </a:rPr>
              <a:t> </a:t>
            </a:r>
            <a:r>
              <a:rPr lang="en-US" altLang="zh-TW" sz="2000">
                <a:latin typeface="Times New Roman" panose="02020603050405020304" pitchFamily="18" charset="0"/>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smtClean="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306388" y="947738"/>
            <a:ext cx="9599612" cy="5640387"/>
          </a:xfrm>
        </p:spPr>
        <p:txBody>
          <a:bodyPr/>
          <a:lstStyle/>
          <a:p>
            <a:pPr>
              <a:lnSpc>
                <a:spcPct val="90000"/>
              </a:lnSpc>
            </a:pPr>
            <a:r>
              <a:rPr lang="en-US" altLang="zh-TW" sz="2400">
                <a:solidFill>
                  <a:srgbClr val="008000"/>
                </a:solidFill>
                <a:ea typeface="新細明體" panose="02020500000000000000" pitchFamily="18" charset="-120"/>
              </a:rPr>
              <a:t>Thm 4.8</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A graph G is 2-colorable   iff  it contains no odd cycle</a:t>
            </a:r>
          </a:p>
          <a:p>
            <a:pPr>
              <a:lnSpc>
                <a:spcPct val="90000"/>
              </a:lnSpc>
            </a:pPr>
            <a:r>
              <a:rPr lang="en-US" altLang="zh-TW" sz="2000">
                <a:ea typeface="新細明體" panose="02020500000000000000" pitchFamily="18" charset="-120"/>
              </a:rPr>
              <a:t>Pf:</a:t>
            </a:r>
            <a:r>
              <a:rPr lang="en-US" altLang="zh-TW" sz="200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a:ea typeface="新細明體" panose="02020500000000000000" pitchFamily="18" charset="-120"/>
                <a:sym typeface="Wingdings" panose="05000000000000000000" pitchFamily="2" charset="2"/>
              </a:rPr>
              <a:t>: without loss of generality (w.l.o.g.), we assume G is connected (i.e. the discussion can be applied to any </a:t>
            </a:r>
            <a:r>
              <a:rPr lang="en-US" altLang="zh-TW" sz="2000">
                <a:solidFill>
                  <a:srgbClr val="008000"/>
                </a:solidFill>
                <a:ea typeface="新細明體" panose="02020500000000000000" pitchFamily="18" charset="-120"/>
                <a:sym typeface="Wingdings" panose="05000000000000000000" pitchFamily="2" charset="2"/>
              </a:rPr>
              <a:t>component</a:t>
            </a:r>
            <a:r>
              <a:rPr lang="en-US" altLang="zh-TW" sz="2000">
                <a:ea typeface="新細明體" panose="02020500000000000000" pitchFamily="18" charset="-120"/>
                <a:sym typeface="Wingdings" panose="05000000000000000000" pitchFamily="2" charset="2"/>
              </a:rPr>
              <a:t> of G).</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Suppose G has no odd cycle. Choose any vertex s, apply BFS algorithm starting from s. Each vertex j will have a distance label d[j]. Let’s color all vertices with even distance label by red color, and blue color, otherwise. Now we want to show any adjacent vertices have different color by contradiction.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By the BFS algorithm, we know that </a:t>
            </a:r>
            <a:r>
              <a:rPr lang="en-US" altLang="zh-TW" sz="2000">
                <a:solidFill>
                  <a:schemeClr val="accent2"/>
                </a:solidFill>
                <a:ea typeface="新細明體" panose="02020500000000000000" pitchFamily="18" charset="-120"/>
                <a:sym typeface="Wingdings" panose="05000000000000000000" pitchFamily="2" charset="2"/>
              </a:rPr>
              <a:t>for any adjacent vertices i and j,   </a:t>
            </a:r>
            <a:br>
              <a:rPr lang="en-US" altLang="zh-TW" sz="2000">
                <a:solidFill>
                  <a:schemeClr val="accent2"/>
                </a:solidFill>
                <a:ea typeface="新細明體" panose="02020500000000000000" pitchFamily="18" charset="-120"/>
                <a:sym typeface="Wingdings" panose="05000000000000000000" pitchFamily="2" charset="2"/>
              </a:rPr>
            </a:br>
            <a:r>
              <a:rPr lang="en-US" altLang="zh-TW" sz="2000">
                <a:solidFill>
                  <a:schemeClr val="accent2"/>
                </a:solidFill>
                <a:ea typeface="新細明體" panose="02020500000000000000" pitchFamily="18" charset="-120"/>
                <a:sym typeface="Wingdings" panose="05000000000000000000" pitchFamily="2" charset="2"/>
              </a:rPr>
              <a:t>|d[i]-d[j]| = 0 or 1</a:t>
            </a:r>
            <a:r>
              <a:rPr lang="en-US" altLang="zh-TW" sz="2000">
                <a:ea typeface="新細明體" panose="02020500000000000000" pitchFamily="18" charset="-120"/>
                <a:sym typeface="Wingdings" panose="05000000000000000000" pitchFamily="2" charset="2"/>
              </a:rPr>
              <a:t>. Suppose there exists an edge between 2 vertices, say, i &amp; j, of the same color, which means i &amp; j are adjacent and d[i]=d[j]. Using the predecessor info by the BFS algorithm, we can trace both the path backwards from i to s, and from j to s to identify the first common “ancestor” vertex W. Thus we identify a cycle from i to W to j with edges= (</a:t>
            </a:r>
            <a:r>
              <a:rPr lang="en-US" altLang="zh-TW" sz="2000">
                <a:solidFill>
                  <a:schemeClr val="accent2"/>
                </a:solidFill>
                <a:ea typeface="新細明體" panose="02020500000000000000" pitchFamily="18" charset="-120"/>
                <a:sym typeface="Wingdings" panose="05000000000000000000" pitchFamily="2" charset="2"/>
              </a:rPr>
              <a:t>d[j]-d[W])+(d[i]-d[W])+1=2(d[j]-d[W])+1</a:t>
            </a:r>
            <a:r>
              <a:rPr lang="en-US" altLang="zh-TW" sz="2000">
                <a:ea typeface="新細明體" panose="02020500000000000000" pitchFamily="18" charset="-120"/>
                <a:sym typeface="Wingdings" panose="05000000000000000000" pitchFamily="2" charset="2"/>
              </a:rPr>
              <a:t>, which is odd.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This means, </a:t>
            </a:r>
            <a:r>
              <a:rPr lang="en-US" altLang="zh-TW" sz="2000">
                <a:solidFill>
                  <a:schemeClr val="accent2"/>
                </a:solidFill>
                <a:ea typeface="新細明體" panose="02020500000000000000" pitchFamily="18" charset="-120"/>
                <a:sym typeface="Wingdings" panose="05000000000000000000" pitchFamily="2" charset="2"/>
              </a:rPr>
              <a:t>if color[i]=color[j], we will have an odd cycle</a:t>
            </a:r>
            <a:r>
              <a:rPr lang="en-US" altLang="zh-TW" sz="2000">
                <a:ea typeface="新細明體" panose="02020500000000000000" pitchFamily="18" charset="-120"/>
                <a:sym typeface="Wingdings" panose="05000000000000000000" pitchFamily="2" charset="2"/>
              </a:rPr>
              <a:t> </a:t>
            </a:r>
            <a:br>
              <a:rPr lang="en-US" altLang="zh-TW" sz="2000">
                <a:ea typeface="新細明體" panose="02020500000000000000" pitchFamily="18" charset="-120"/>
                <a:sym typeface="Wingdings" panose="05000000000000000000" pitchFamily="2" charset="2"/>
              </a:rPr>
            </a:br>
            <a:r>
              <a:rPr lang="en-US" altLang="zh-TW" sz="2000">
                <a:ea typeface="新細明體" panose="02020500000000000000" pitchFamily="18" charset="-120"/>
                <a:sym typeface="Wingdings" panose="05000000000000000000" pitchFamily="2" charset="2"/>
              </a:rPr>
              <a:t>Therefore, using BFS algorithm to do the 2-coloring on a graph G that has no odd cycle, any adjacent vertices will have different color.</a:t>
            </a:r>
            <a:endParaRPr lang="en-US" altLang="zh-TW" sz="200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smtClean="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495300" y="990600"/>
            <a:ext cx="9224963" cy="5410200"/>
          </a:xfrm>
        </p:spPr>
        <p:txBody>
          <a:bodyPr/>
          <a:lstStyle/>
          <a:p>
            <a:pPr>
              <a:lnSpc>
                <a:spcPct val="80000"/>
              </a:lnSpc>
            </a:pPr>
            <a:r>
              <a:rPr lang="en-US" altLang="zh-TW" sz="2400">
                <a:ea typeface="新細明體" panose="02020500000000000000" pitchFamily="18" charset="-120"/>
              </a:rPr>
              <a:t>There exists </a:t>
            </a:r>
            <a:r>
              <a:rPr lang="en-US" altLang="zh-TW" sz="2400">
                <a:solidFill>
                  <a:srgbClr val="FF0000"/>
                </a:solidFill>
                <a:ea typeface="新細明體" panose="02020500000000000000" pitchFamily="18" charset="-120"/>
              </a:rPr>
              <a:t>NO</a:t>
            </a:r>
            <a:r>
              <a:rPr lang="en-US" altLang="zh-TW" sz="2400">
                <a:ea typeface="新細明體" panose="02020500000000000000" pitchFamily="18" charset="-120"/>
              </a:rPr>
              <a:t> efficient algorithm to find the chromatic number for general graphs, except for the 2-colorable graphs.</a:t>
            </a:r>
          </a:p>
          <a:p>
            <a:pPr>
              <a:lnSpc>
                <a:spcPct val="80000"/>
              </a:lnSpc>
            </a:pPr>
            <a:endParaRPr lang="en-US" altLang="zh-TW" sz="800">
              <a:ea typeface="新細明體" panose="02020500000000000000" pitchFamily="18" charset="-120"/>
            </a:endParaRPr>
          </a:p>
          <a:p>
            <a:pPr>
              <a:lnSpc>
                <a:spcPct val="80000"/>
              </a:lnSpc>
            </a:pPr>
            <a:r>
              <a:rPr lang="en-US" altLang="zh-TW" sz="2200">
                <a:ea typeface="新細明體" panose="02020500000000000000" pitchFamily="18" charset="-120"/>
              </a:rPr>
              <a:t>The proof of Thm 4.8 gives a polynomial-time algorithm (i.e. BFS) to </a:t>
            </a:r>
          </a:p>
          <a:p>
            <a:pPr>
              <a:lnSpc>
                <a:spcPct val="80000"/>
              </a:lnSpc>
              <a:buFontTx/>
              <a:buChar char="•"/>
            </a:pPr>
            <a:r>
              <a:rPr lang="en-US" altLang="zh-TW" sz="2200">
                <a:ea typeface="新細明體" panose="02020500000000000000" pitchFamily="18" charset="-120"/>
              </a:rPr>
              <a:t>Find a 2-coloring, if it exists</a:t>
            </a:r>
          </a:p>
          <a:p>
            <a:pPr>
              <a:lnSpc>
                <a:spcPct val="80000"/>
              </a:lnSpc>
              <a:buFontTx/>
              <a:buChar char="•"/>
            </a:pPr>
            <a:r>
              <a:rPr lang="en-US" altLang="zh-TW" sz="2200">
                <a:ea typeface="新細明體" panose="02020500000000000000" pitchFamily="18" charset="-120"/>
              </a:rPr>
              <a:t>Find an odd cycle, if the 2-coloring does not exist</a:t>
            </a:r>
          </a:p>
          <a:p>
            <a:pPr>
              <a:lnSpc>
                <a:spcPct val="80000"/>
              </a:lnSpc>
            </a:pPr>
            <a:endParaRPr lang="en-US" altLang="zh-TW" sz="1600">
              <a:ea typeface="新細明體" panose="02020500000000000000" pitchFamily="18" charset="-120"/>
            </a:endParaRPr>
          </a:p>
          <a:p>
            <a:pPr>
              <a:lnSpc>
                <a:spcPct val="80000"/>
              </a:lnSpc>
            </a:pPr>
            <a:r>
              <a:rPr lang="en-US" altLang="zh-TW" sz="2200">
                <a:ea typeface="新細明體" panose="02020500000000000000" pitchFamily="18" charset="-120"/>
              </a:rPr>
              <a:t>For general graphs, there are theorems to give upper bounds on</a:t>
            </a:r>
            <a:r>
              <a:rPr lang="en-US" altLang="zh-TW" sz="2400">
                <a:ea typeface="新細明體" panose="02020500000000000000" pitchFamily="18" charset="-120"/>
              </a:rPr>
              <a:t> </a:t>
            </a:r>
          </a:p>
          <a:p>
            <a:pPr>
              <a:lnSpc>
                <a:spcPct val="80000"/>
              </a:lnSpc>
            </a:pPr>
            <a:endParaRPr lang="en-US" altLang="zh-TW" sz="800">
              <a:ea typeface="新細明體" panose="02020500000000000000" pitchFamily="18" charset="-120"/>
            </a:endParaRPr>
          </a:p>
          <a:p>
            <a:pPr>
              <a:lnSpc>
                <a:spcPct val="80000"/>
              </a:lnSpc>
            </a:pPr>
            <a:r>
              <a:rPr lang="en-US" altLang="zh-TW" sz="2400">
                <a:solidFill>
                  <a:srgbClr val="008000"/>
                </a:solidFill>
                <a:ea typeface="新細明體" panose="02020500000000000000" pitchFamily="18" charset="-120"/>
              </a:rPr>
              <a:t>Thm 4.9 </a:t>
            </a:r>
            <a:r>
              <a:rPr lang="en-US" altLang="zh-TW" sz="1600">
                <a:solidFill>
                  <a:srgbClr val="008000"/>
                </a:solidFill>
                <a:ea typeface="新細明體" panose="02020500000000000000" pitchFamily="18" charset="-120"/>
              </a:rPr>
              <a:t>(by Brooks)</a:t>
            </a:r>
            <a:r>
              <a:rPr lang="en-US" altLang="zh-TW" sz="2400">
                <a:solidFill>
                  <a:srgbClr val="008000"/>
                </a:solidFill>
                <a:ea typeface="新細明體" panose="02020500000000000000" pitchFamily="18" charset="-120"/>
              </a:rPr>
              <a:t> </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every vertex of G has degree at most d, then G is (d+1)-colorable</a:t>
            </a:r>
          </a:p>
          <a:p>
            <a:pPr>
              <a:lnSpc>
                <a:spcPct val="80000"/>
              </a:lnSpc>
            </a:pPr>
            <a:r>
              <a:rPr lang="en-US" altLang="zh-TW" sz="2400">
                <a:ea typeface="新細明體" panose="02020500000000000000" pitchFamily="18" charset="-120"/>
              </a:rPr>
              <a:t>Pf: </a:t>
            </a:r>
            <a:r>
              <a:rPr lang="en-US" altLang="zh-TW" sz="2000">
                <a:ea typeface="新細明體" panose="02020500000000000000" pitchFamily="18" charset="-120"/>
              </a:rPr>
              <a:t>Trivial if G has fewer than or equal to (d+1) vertices.</a:t>
            </a:r>
            <a:br>
              <a:rPr lang="en-US" altLang="zh-TW" sz="2000">
                <a:ea typeface="新細明體" panose="02020500000000000000" pitchFamily="18" charset="-120"/>
              </a:rPr>
            </a:br>
            <a:r>
              <a:rPr lang="en-US" altLang="zh-TW" sz="2000">
                <a:ea typeface="新細明體" panose="02020500000000000000" pitchFamily="18" charset="-120"/>
              </a:rPr>
              <a:t>Suppose the thm holds for a graph G of k (&gt;d+1) vertices. In a graph G with k+1 vertices, we can pick any vertex v, and construct a new graph G’ by deleting v and all its adjacent edges (at most d such edges) from G. By induction hypothesis, G’ is (d+1)-colorable. Thus we can use d+1 colors to color all of v’s neighbors. Since v has at most d neighbors, we can use d colors to color all of v’s neighbors, and color v by the remaining color. Therefore, G is still (d+1)-colorable. This completes the induction.</a:t>
            </a:r>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0A4BE485-ED76-4782-AEE0-078F8882D093}"/>
                  </a:ext>
                </a:extLst>
              </p:cNvPr>
              <p:cNvSpPr txBox="1"/>
              <p:nvPr/>
            </p:nvSpPr>
            <p:spPr bwMode="auto">
              <a:xfrm>
                <a:off x="8593138" y="2681288"/>
                <a:ext cx="619125" cy="30956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𝜒</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𝐺</m:t>
                      </m:r>
                      <m:r>
                        <a:rPr lang="zh-TW" altLang="en-US" i="1">
                          <a:solidFill>
                            <a:srgbClr val="000000"/>
                          </a:solidFill>
                          <a:latin typeface="Cambria Math" panose="02040503050406030204" pitchFamily="18" charset="0"/>
                        </a:rPr>
                        <m:t>)</m:t>
                      </m:r>
                    </m:oMath>
                  </m:oMathPara>
                </a14:m>
                <a:endParaRPr lang="zh-TW" altLang="en-US"/>
              </a:p>
            </p:txBody>
          </p:sp>
        </mc:Choice>
        <mc:Fallback xmlns="">
          <p:sp>
            <p:nvSpPr>
              <p:cNvPr id="168965" name="Object 5">
                <a:extLst>
                  <a:ext uri="{FF2B5EF4-FFF2-40B4-BE49-F238E27FC236}">
                    <a16:creationId xmlns:a16="http://schemas.microsoft.com/office/drawing/2014/main" id="{0A4BE485-ED76-4782-AEE0-078F8882D093}"/>
                  </a:ext>
                </a:extLst>
              </p:cNvPr>
              <p:cNvSpPr txBox="1">
                <a:spLocks noRot="1" noChangeAspect="1" noMove="1" noResize="1" noEditPoints="1" noAdjustHandles="1" noChangeArrowheads="1" noChangeShapeType="1" noTextEdit="1"/>
              </p:cNvSpPr>
              <p:nvPr/>
            </p:nvSpPr>
            <p:spPr bwMode="auto">
              <a:xfrm>
                <a:off x="8593138" y="2681288"/>
                <a:ext cx="619125" cy="309562"/>
              </a:xfrm>
              <a:prstGeom prst="rect">
                <a:avLst/>
              </a:prstGeom>
              <a:blipFill>
                <a:blip r:embed="rId3"/>
                <a:stretch>
                  <a:fillRect b="-7843"/>
                </a:stretch>
              </a:blipFill>
              <a:ln>
                <a:noFill/>
              </a:ln>
              <a:effectLst/>
              <a:extLst/>
            </p:spPr>
            <p:txBody>
              <a:bodyPr/>
              <a:lstStyle/>
              <a:p>
                <a:r>
                  <a:rPr lang="zh-TW" altLang="en-US">
                    <a:noFill/>
                  </a:rPr>
                  <a:t> </a:t>
                </a:r>
              </a:p>
            </p:txBody>
          </p:sp>
        </mc:Fallback>
      </mc:AlternateContent>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smtClean="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481013" y="917575"/>
            <a:ext cx="9224962" cy="5410200"/>
          </a:xfrm>
        </p:spPr>
        <p:txBody>
          <a:bodyPr/>
          <a:lstStyle/>
          <a:p>
            <a:pPr>
              <a:lnSpc>
                <a:spcPct val="90000"/>
              </a:lnSpc>
            </a:pPr>
            <a:r>
              <a:rPr lang="en-US" altLang="zh-TW" sz="2400">
                <a:ea typeface="新細明體" panose="02020500000000000000" pitchFamily="18" charset="-120"/>
              </a:rPr>
              <a:t>Observation:</a:t>
            </a:r>
            <a:br>
              <a:rPr lang="en-US" altLang="zh-TW" sz="2400">
                <a:latin typeface="Times New Roman" panose="02020603050405020304" pitchFamily="18" charset="0"/>
                <a:ea typeface="新細明體" panose="02020500000000000000" pitchFamily="18" charset="-120"/>
              </a:rPr>
            </a:br>
            <a:r>
              <a:rPr lang="en-US" altLang="zh-TW" sz="2400">
                <a:ea typeface="新細明體" panose="02020500000000000000" pitchFamily="18" charset="-120"/>
              </a:rPr>
              <a:t>if G contains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a:t>
            </a:r>
            <a:r>
              <a:rPr lang="en-US" altLang="zh-TW" sz="2400">
                <a:solidFill>
                  <a:srgbClr val="008000"/>
                </a:solidFill>
                <a:ea typeface="新細明體" panose="02020500000000000000" pitchFamily="18" charset="-120"/>
              </a:rPr>
              <a:t>not</a:t>
            </a:r>
            <a:r>
              <a:rPr lang="en-US" altLang="zh-TW" sz="2400">
                <a:ea typeface="新細明體" panose="02020500000000000000" pitchFamily="18" charset="-120"/>
              </a:rPr>
              <a:t> (p-1)-colorable</a:t>
            </a:r>
          </a:p>
          <a:p>
            <a:pPr>
              <a:lnSpc>
                <a:spcPct val="90000"/>
              </a:lnSpc>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400">
                <a:ea typeface="新細明體" panose="02020500000000000000" pitchFamily="18" charset="-120"/>
              </a:rPr>
              <a:t>Q: if G does not contain a K</a:t>
            </a:r>
            <a:r>
              <a:rPr lang="en-US" altLang="zh-TW" sz="2400" baseline="-25000">
                <a:ea typeface="新細明體" panose="02020500000000000000" pitchFamily="18" charset="-120"/>
              </a:rPr>
              <a:t>p</a:t>
            </a:r>
            <a:r>
              <a:rPr lang="en-US" altLang="zh-TW" sz="2400">
                <a:ea typeface="新細明體" panose="02020500000000000000" pitchFamily="18" charset="-120"/>
              </a:rPr>
              <a:t> subgraph, then G is (p-1)-colorable?</a:t>
            </a: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pPr>
            <a:endParaRPr lang="en-US" altLang="zh-TW" sz="2400">
              <a:latin typeface="Times New Roman" panose="02020603050405020304" pitchFamily="18" charset="0"/>
              <a:ea typeface="新細明體" panose="02020500000000000000" pitchFamily="18" charset="-120"/>
            </a:endParaRPr>
          </a:p>
          <a:p>
            <a:pPr>
              <a:lnSpc>
                <a:spcPct val="90000"/>
              </a:lnSpc>
              <a:buFontTx/>
              <a:buChar char="•"/>
            </a:pPr>
            <a:r>
              <a:rPr lang="en-US" altLang="zh-TW" sz="2400">
                <a:ea typeface="新細明體" panose="02020500000000000000" pitchFamily="18" charset="-120"/>
                <a:sym typeface="Wingdings" panose="05000000000000000000" pitchFamily="2" charset="2"/>
              </a:rPr>
              <a:t>Chromatic number is </a:t>
            </a:r>
            <a:r>
              <a:rPr lang="en-US" altLang="zh-TW" sz="240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a:latin typeface="Times New Roman" panose="02020603050405020304" pitchFamily="18" charset="0"/>
              <a:ea typeface="新細明體" panose="02020500000000000000" pitchFamily="18" charset="-120"/>
            </a:endParaRPr>
          </a:p>
          <a:p>
            <a:pPr>
              <a:lnSpc>
                <a:spcPct val="90000"/>
              </a:lnSpc>
            </a:pPr>
            <a:r>
              <a:rPr lang="en-US" altLang="zh-TW" sz="2200">
                <a:ea typeface="新細明體" panose="02020500000000000000" pitchFamily="18" charset="-120"/>
              </a:rPr>
              <a:t>Coloring maps: there are countries on a </a:t>
            </a:r>
            <a:r>
              <a:rPr lang="en-US" altLang="zh-TW" sz="2200">
                <a:solidFill>
                  <a:srgbClr val="008000"/>
                </a:solidFill>
                <a:ea typeface="新細明體" panose="02020500000000000000" pitchFamily="18" charset="-120"/>
              </a:rPr>
              <a:t>planar</a:t>
            </a:r>
            <a:r>
              <a:rPr lang="en-US" altLang="zh-TW" sz="2200">
                <a:ea typeface="新細明體" panose="02020500000000000000" pitchFamily="18" charset="-120"/>
              </a:rPr>
              <a:t> map, adjacent countries must be colored by different colors. How many colors are enough?</a:t>
            </a:r>
          </a:p>
          <a:p>
            <a:pPr>
              <a:lnSpc>
                <a:spcPct val="90000"/>
              </a:lnSpc>
            </a:pPr>
            <a:endParaRPr lang="en-US" altLang="zh-TW" sz="2200">
              <a:ea typeface="新細明體" panose="02020500000000000000" pitchFamily="18" charset="-120"/>
            </a:endParaRPr>
          </a:p>
          <a:p>
            <a:pPr>
              <a:lnSpc>
                <a:spcPct val="90000"/>
              </a:lnSpc>
            </a:pPr>
            <a:r>
              <a:rPr lang="en-US" altLang="zh-TW" sz="2000">
                <a:latin typeface="Times New Roman" panose="02020603050405020304" pitchFamily="18" charset="0"/>
                <a:ea typeface="新細明體" panose="02020500000000000000" pitchFamily="18" charset="-120"/>
              </a:rPr>
              <a:t>	</a:t>
            </a:r>
            <a:r>
              <a:rPr lang="en-US" altLang="zh-TW" sz="2000">
                <a:ea typeface="新細明體" panose="02020500000000000000" pitchFamily="18" charset="-120"/>
              </a:rPr>
              <a:t>country </a:t>
            </a:r>
            <a:r>
              <a:rPr lang="en-US" altLang="zh-TW" sz="2000">
                <a:ea typeface="新細明體" panose="02020500000000000000" pitchFamily="18" charset="-120"/>
                <a:sym typeface="Wingdings" panose="05000000000000000000" pitchFamily="2" charset="2"/>
              </a:rPr>
              <a:t> vertex, </a:t>
            </a:r>
          </a:p>
          <a:p>
            <a:pPr>
              <a:lnSpc>
                <a:spcPct val="90000"/>
              </a:lnSpc>
            </a:pPr>
            <a:r>
              <a:rPr lang="en-US" altLang="zh-TW" sz="2000">
                <a:ea typeface="新細明體" panose="02020500000000000000" pitchFamily="18" charset="-120"/>
                <a:sym typeface="Wingdings" panose="05000000000000000000" pitchFamily="2" charset="2"/>
              </a:rPr>
              <a:t>	country i is adjacent to country j  draw an edge (i,j)</a:t>
            </a:r>
          </a:p>
          <a:p>
            <a:pPr>
              <a:lnSpc>
                <a:spcPct val="90000"/>
              </a:lnSpc>
            </a:pPr>
            <a:endParaRPr lang="en-US" altLang="zh-TW" sz="2000">
              <a:ea typeface="新細明體" panose="02020500000000000000" pitchFamily="18" charset="-120"/>
              <a:sym typeface="Wingdings" panose="05000000000000000000" pitchFamily="2" charset="2"/>
            </a:endParaRPr>
          </a:p>
          <a:p>
            <a:pPr>
              <a:lnSpc>
                <a:spcPct val="90000"/>
              </a:lnSpc>
            </a:pPr>
            <a:r>
              <a:rPr lang="en-US" altLang="zh-TW" sz="2200">
                <a:solidFill>
                  <a:srgbClr val="008000"/>
                </a:solidFill>
                <a:ea typeface="新細明體" panose="02020500000000000000" pitchFamily="18" charset="-120"/>
                <a:sym typeface="Wingdings" panose="05000000000000000000" pitchFamily="2" charset="2"/>
              </a:rPr>
              <a:t>Four-Color Thm:</a:t>
            </a:r>
            <a:br>
              <a:rPr lang="en-US" altLang="zh-TW" sz="2400">
                <a:solidFill>
                  <a:srgbClr val="008000"/>
                </a:solidFill>
                <a:ea typeface="新細明體" panose="02020500000000000000" pitchFamily="18" charset="-120"/>
                <a:sym typeface="Wingdings" panose="05000000000000000000" pitchFamily="2" charset="2"/>
              </a:rPr>
            </a:b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if G is a planar graph, then</a:t>
            </a:r>
            <a:r>
              <a:rPr lang="en-US" altLang="zh-TW" sz="2400">
                <a:solidFill>
                  <a:srgbClr val="008000"/>
                </a:solidFill>
                <a:ea typeface="新細明體" panose="02020500000000000000" pitchFamily="18" charset="-120"/>
                <a:sym typeface="Wingdings" panose="05000000000000000000" pitchFamily="2" charset="2"/>
              </a:rPr>
              <a:t>                </a:t>
            </a:r>
            <a:r>
              <a:rPr lang="en-US" altLang="zh-TW" sz="220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a:ea typeface="新細明體" panose="02020500000000000000" pitchFamily="18" charset="-120"/>
              <a:sym typeface="Wingdings" panose="05000000000000000000" pitchFamily="2" charset="2"/>
            </a:endParaRPr>
          </a:p>
          <a:p>
            <a:pPr>
              <a:lnSpc>
                <a:spcPct val="90000"/>
              </a:lnSpc>
            </a:pPr>
            <a:r>
              <a:rPr lang="en-US" altLang="zh-TW" sz="160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596900" y="2298700"/>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1924050" y="2351088"/>
            <a:ext cx="7177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latin typeface="Times New Roman" panose="02020603050405020304" pitchFamily="18" charset="0"/>
                <a:ea typeface="新細明體" panose="02020500000000000000" pitchFamily="18" charset="-120"/>
              </a:rPr>
              <a:t>False!</a:t>
            </a:r>
            <a:br>
              <a:rPr lang="en-US" altLang="zh-TW" sz="2000">
                <a:solidFill>
                  <a:srgbClr val="FF0000"/>
                </a:solidFill>
                <a:latin typeface="Times New Roman" panose="02020603050405020304" pitchFamily="18" charset="0"/>
                <a:ea typeface="新細明體" panose="02020500000000000000" pitchFamily="18" charset="-120"/>
              </a:rPr>
            </a:br>
            <a:r>
              <a:rPr lang="en-US" altLang="zh-TW" sz="2000">
                <a:latin typeface="Times New Roman" panose="02020603050405020304" pitchFamily="18" charset="0"/>
                <a:ea typeface="新細明體" panose="02020500000000000000" pitchFamily="18" charset="-120"/>
              </a:rPr>
              <a:t>The graph in the left does not contain a K</a:t>
            </a:r>
            <a:r>
              <a:rPr lang="en-US" altLang="zh-TW" sz="2000" baseline="-25000">
                <a:latin typeface="Times New Roman" panose="02020603050405020304" pitchFamily="18" charset="0"/>
                <a:ea typeface="新細明體" panose="02020500000000000000" pitchFamily="18" charset="-120"/>
              </a:rPr>
              <a:t>4</a:t>
            </a:r>
            <a:r>
              <a:rPr lang="en-US" altLang="zh-TW" sz="2000">
                <a:latin typeface="Times New Roman" panose="02020603050405020304" pitchFamily="18" charset="0"/>
                <a:ea typeface="新細明體" panose="02020500000000000000" pitchFamily="18" charset="-120"/>
              </a:rPr>
              <a:t>, but it is NOT 3-colorable</a:t>
            </a:r>
          </a:p>
        </p:txBody>
      </p:sp>
      <mc:AlternateContent xmlns:mc="http://schemas.openxmlformats.org/markup-compatibility/2006" xmlns:a14="http://schemas.microsoft.com/office/drawing/2010/main">
        <mc:Choice Requires="a14">
          <p:sp>
            <p:nvSpPr>
              <p:cNvPr id="171015" name="Object 36">
                <a:extLst>
                  <a:ext uri="{FF2B5EF4-FFF2-40B4-BE49-F238E27FC236}">
                    <a16:creationId xmlns:a16="http://schemas.microsoft.com/office/drawing/2014/main" id="{210C76FB-14FF-4943-9528-BF8D2FBB2763}"/>
                  </a:ext>
                </a:extLst>
              </p:cNvPr>
              <p:cNvSpPr txBox="1"/>
              <p:nvPr/>
            </p:nvSpPr>
            <p:spPr bwMode="auto">
              <a:xfrm>
                <a:off x="4943475" y="5549900"/>
                <a:ext cx="1008063" cy="3111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8000"/>
                          </a:solidFill>
                          <a:latin typeface="Cambria Math" panose="02040503050406030204" pitchFamily="18" charset="0"/>
                        </a:rPr>
                        <m:t>𝜒</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r>
                        <a:rPr lang="zh-TW" altLang="en-US" i="1">
                          <a:solidFill>
                            <a:srgbClr val="008000"/>
                          </a:solidFill>
                          <a:latin typeface="Cambria Math" panose="02040503050406030204" pitchFamily="18" charset="0"/>
                        </a:rPr>
                        <m:t>)≤4</m:t>
                      </m:r>
                    </m:oMath>
                  </m:oMathPara>
                </a14:m>
                <a:endParaRPr lang="zh-TW" altLang="en-US"/>
              </a:p>
            </p:txBody>
          </p:sp>
        </mc:Choice>
        <mc:Fallback xmlns="">
          <p:sp>
            <p:nvSpPr>
              <p:cNvPr id="171015" name="Object 36">
                <a:extLst>
                  <a:ext uri="{FF2B5EF4-FFF2-40B4-BE49-F238E27FC236}">
                    <a16:creationId xmlns:a16="http://schemas.microsoft.com/office/drawing/2014/main" id="{210C76FB-14FF-4943-9528-BF8D2FBB2763}"/>
                  </a:ext>
                </a:extLst>
              </p:cNvPr>
              <p:cNvSpPr txBox="1">
                <a:spLocks noRot="1" noChangeAspect="1" noMove="1" noResize="1" noEditPoints="1" noAdjustHandles="1" noChangeArrowheads="1" noChangeShapeType="1" noTextEdit="1"/>
              </p:cNvSpPr>
              <p:nvPr/>
            </p:nvSpPr>
            <p:spPr bwMode="auto">
              <a:xfrm>
                <a:off x="4943475" y="5549900"/>
                <a:ext cx="1008063" cy="311150"/>
              </a:xfrm>
              <a:prstGeom prst="rect">
                <a:avLst/>
              </a:prstGeom>
              <a:blipFill>
                <a:blip r:embed="rId3"/>
                <a:stretch>
                  <a:fillRect b="-7843"/>
                </a:stretch>
              </a:blipFill>
              <a:ln>
                <a:noFill/>
              </a:ln>
              <a:effectLst/>
              <a:extLst/>
            </p:spPr>
            <p:txBody>
              <a:bodyPr/>
              <a:lstStyle/>
              <a:p>
                <a:r>
                  <a:rPr lang="zh-TW" altLang="en-US">
                    <a:noFill/>
                  </a:rPr>
                  <a:t> </a:t>
                </a:r>
              </a:p>
            </p:txBody>
          </p:sp>
        </mc:Fallback>
      </mc:AlternateContent>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4205288" y="5087938"/>
            <a:ext cx="319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latin typeface="Times New Roman" panose="02020603050405020304" pitchFamily="18" charset="0"/>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3411538" y="5268913"/>
            <a:ext cx="841375" cy="27622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smtClean="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481013" y="917575"/>
            <a:ext cx="9224962" cy="5410200"/>
          </a:xfrm>
        </p:spPr>
        <p:txBody>
          <a:bodyPr/>
          <a:lstStyle/>
          <a:p>
            <a:r>
              <a:rPr lang="en-US" altLang="zh-TW" sz="2400">
                <a:ea typeface="新細明體" panose="02020500000000000000" pitchFamily="18" charset="-120"/>
              </a:rPr>
              <a:t>Ex1: suppose G is a graph with 3 vertices. How many ways are there to assign 3 colors to the vertices?</a:t>
            </a:r>
          </a:p>
          <a:p>
            <a:endParaRPr lang="en-US" altLang="zh-TW" sz="2400">
              <a:ea typeface="新細明體" panose="02020500000000000000" pitchFamily="18" charset="-120"/>
            </a:endParaRPr>
          </a:p>
          <a:p>
            <a:r>
              <a:rPr lang="en-US" altLang="zh-TW" sz="2400">
                <a:ea typeface="新細明體" panose="02020500000000000000" pitchFamily="18" charset="-120"/>
              </a:rPr>
              <a:t>Ex2: show that if a graph with n vertices has chromatic number n, then the graph has n(n-1)/2 edges</a:t>
            </a:r>
          </a:p>
          <a:p>
            <a:endParaRPr lang="en-US" altLang="zh-TW" sz="240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6411913" y="13430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latin typeface="Times New Roman" panose="02020603050405020304" pitchFamily="18" charset="0"/>
                <a:ea typeface="新細明體" panose="02020500000000000000" pitchFamily="18" charset="-120"/>
              </a:rPr>
              <a:t>3</a:t>
            </a:r>
            <a:r>
              <a:rPr lang="en-US" altLang="zh-TW" sz="1800" baseline="3000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1809750" y="2932113"/>
            <a:ext cx="74866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FF0000"/>
                </a:solidFill>
                <a:ea typeface="新細明體" panose="02020500000000000000" pitchFamily="18" charset="-120"/>
              </a:rPr>
              <a:t>If not a K</a:t>
            </a:r>
            <a:r>
              <a:rPr lang="en-US" altLang="zh-TW" sz="1400" baseline="-25000">
                <a:solidFill>
                  <a:srgbClr val="FF0000"/>
                </a:solidFill>
                <a:ea typeface="新細明體" panose="02020500000000000000" pitchFamily="18" charset="-120"/>
              </a:rPr>
              <a:t>n</a:t>
            </a:r>
            <a:r>
              <a:rPr lang="en-US" altLang="zh-TW" sz="1400">
                <a:solidFill>
                  <a:srgbClr val="FF0000"/>
                </a:solidFill>
                <a:ea typeface="新細明體" panose="02020500000000000000" pitchFamily="18" charset="-120"/>
              </a:rPr>
              <a:t>, remove any 2 nonadjacent vertices, the remaining graph is n-2 colorable </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               (since a graph of k nodes should be k-colorable);</a:t>
            </a:r>
            <a:br>
              <a:rPr lang="en-US" altLang="zh-TW" sz="1400">
                <a:solidFill>
                  <a:srgbClr val="FF0000"/>
                </a:solidFill>
                <a:ea typeface="新細明體" panose="02020500000000000000" pitchFamily="18" charset="-120"/>
              </a:rPr>
            </a:br>
            <a:r>
              <a:rPr lang="en-US" altLang="zh-TW" sz="1400">
                <a:solidFill>
                  <a:srgbClr val="FF0000"/>
                </a:solidFill>
                <a:ea typeface="新細明體" panose="02020500000000000000" pitchFamily="18" charset="-120"/>
              </a:rPr>
              <a:t>then add these 2 vertices back with a new color, which make the chromatic number=n-1, -&gt;&lt;-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smtClean="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481013" y="917575"/>
            <a:ext cx="9224962" cy="5410200"/>
          </a:xfrm>
        </p:spPr>
        <p:txBody>
          <a:bodyPr/>
          <a:lstStyle/>
          <a:p>
            <a:r>
              <a:rPr lang="en-US" altLang="zh-TW" sz="2200">
                <a:solidFill>
                  <a:srgbClr val="008000"/>
                </a:solidFill>
                <a:ea typeface="新細明體" panose="02020500000000000000" pitchFamily="18" charset="-120"/>
              </a:rPr>
              <a:t>Directed graph (digraph):</a:t>
            </a:r>
            <a:r>
              <a:rPr lang="en-US" altLang="zh-TW" sz="2200">
                <a:ea typeface="新細明體" panose="02020500000000000000" pitchFamily="18" charset="-120"/>
              </a:rPr>
              <a:t> contains     a finite nonempty set V      and</a:t>
            </a:r>
            <a:br>
              <a:rPr lang="en-US" altLang="zh-TW" sz="2200">
                <a:ea typeface="新細明體" panose="02020500000000000000" pitchFamily="18" charset="-120"/>
              </a:rPr>
            </a:br>
            <a:r>
              <a:rPr lang="en-US" altLang="zh-TW" sz="2200">
                <a:ea typeface="新細明體" panose="02020500000000000000" pitchFamily="18" charset="-120"/>
              </a:rPr>
              <a:t>a set E of </a:t>
            </a:r>
            <a:r>
              <a:rPr lang="en-US" altLang="zh-TW" sz="2200">
                <a:solidFill>
                  <a:schemeClr val="accent2"/>
                </a:solidFill>
                <a:ea typeface="新細明體" panose="02020500000000000000" pitchFamily="18" charset="-120"/>
              </a:rPr>
              <a:t>ordered pairs</a:t>
            </a:r>
            <a:r>
              <a:rPr lang="en-US" altLang="zh-TW" sz="2200">
                <a:ea typeface="新細明體" panose="02020500000000000000" pitchFamily="18" charset="-120"/>
              </a:rPr>
              <a:t> of distinct elements of V.</a:t>
            </a:r>
            <a:r>
              <a:rPr lang="en-US" altLang="zh-TW" sz="2400">
                <a:latin typeface="Times New Roman" panose="02020603050405020304" pitchFamily="18" charset="0"/>
                <a:ea typeface="新細明體" panose="02020500000000000000" pitchFamily="18" charset="-120"/>
              </a:rPr>
              <a:t> </a:t>
            </a:r>
          </a:p>
          <a:p>
            <a:r>
              <a:rPr lang="en-US" altLang="zh-TW" sz="2200">
                <a:solidFill>
                  <a:srgbClr val="008000"/>
                </a:solidFill>
                <a:ea typeface="新細明體" panose="02020500000000000000" pitchFamily="18" charset="-120"/>
              </a:rPr>
              <a:t>Directed edge (i,j):</a:t>
            </a:r>
            <a:r>
              <a:rPr lang="en-US" altLang="zh-TW" sz="2200">
                <a:ea typeface="新細明體" panose="02020500000000000000" pitchFamily="18" charset="-120"/>
              </a:rPr>
              <a:t> an edge from vertex i to vertex j (not the other way)</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Outdegree of vertex v:</a:t>
            </a:r>
            <a:r>
              <a:rPr lang="en-US" altLang="zh-TW" sz="2200">
                <a:ea typeface="新細明體" panose="02020500000000000000" pitchFamily="18" charset="-120"/>
              </a:rPr>
              <a:t> outdeg(v), # directed edges outgoing from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Indegree of vertex v:</a:t>
            </a:r>
            <a:r>
              <a:rPr lang="en-US" altLang="zh-TW" sz="2200">
                <a:ea typeface="新細明體" panose="02020500000000000000" pitchFamily="18" charset="-120"/>
              </a:rPr>
              <a:t> indeg(v), # directed edges incoming to v</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4.10     in a directed graph </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G=(V,E)</a:t>
            </a:r>
          </a:p>
          <a:p>
            <a:endParaRPr lang="en-US" altLang="zh-TW" sz="2400">
              <a:latin typeface="Times New Roman" panose="02020603050405020304" pitchFamily="18" charset="0"/>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a:p>
            <a:endParaRPr lang="en-US" altLang="zh-TW" sz="800">
              <a:latin typeface="Times New Roman" panose="02020603050405020304" pitchFamily="18" charset="0"/>
              <a:ea typeface="新細明體" panose="02020500000000000000" pitchFamily="18" charset="-120"/>
            </a:endParaRPr>
          </a:p>
          <a:p>
            <a:r>
              <a:rPr lang="en-US" altLang="zh-TW" sz="2200">
                <a:ea typeface="新細明體" panose="02020500000000000000" pitchFamily="18" charset="-120"/>
              </a:rPr>
              <a:t>Adjacency matrix  A(G) &amp; Adjacency lists are defined as before</a:t>
            </a:r>
          </a:p>
          <a:p>
            <a:endParaRPr lang="en-US" altLang="zh-TW" sz="800">
              <a:latin typeface="Times New Roman" panose="02020603050405020304" pitchFamily="18" charset="0"/>
              <a:ea typeface="新細明體" panose="02020500000000000000" pitchFamily="18" charset="-120"/>
            </a:endParaRPr>
          </a:p>
          <a:p>
            <a:r>
              <a:rPr lang="en-US" altLang="zh-TW" sz="2200">
                <a:solidFill>
                  <a:srgbClr val="008000"/>
                </a:solidFill>
                <a:ea typeface="新細明體" panose="02020500000000000000" pitchFamily="18" charset="-120"/>
              </a:rPr>
              <a:t>Thm 4.11  Let A(G)</a:t>
            </a:r>
            <a:r>
              <a:rPr lang="en-US" altLang="zh-TW" sz="2200" baseline="-25000">
                <a:solidFill>
                  <a:srgbClr val="008000"/>
                </a:solidFill>
                <a:ea typeface="新細明體" panose="02020500000000000000" pitchFamily="18" charset="-120"/>
              </a:rPr>
              <a:t>ij</a:t>
            </a:r>
            <a:r>
              <a:rPr lang="en-US" altLang="zh-TW" sz="2200">
                <a:solidFill>
                  <a:srgbClr val="008000"/>
                </a:solidFill>
                <a:ea typeface="新細明體" panose="02020500000000000000" pitchFamily="18" charset="-120"/>
              </a:rPr>
              <a:t> denotes the (i,j)</a:t>
            </a:r>
            <a:r>
              <a:rPr lang="en-US" altLang="zh-TW" sz="2200" baseline="30000">
                <a:solidFill>
                  <a:srgbClr val="008000"/>
                </a:solidFill>
                <a:ea typeface="新細明體" panose="02020500000000000000" pitchFamily="18" charset="-120"/>
              </a:rPr>
              <a:t>th</a:t>
            </a:r>
            <a:r>
              <a:rPr lang="en-US" altLang="zh-TW" sz="2200">
                <a:solidFill>
                  <a:srgbClr val="008000"/>
                </a:solidFill>
                <a:ea typeface="新細明體" panose="02020500000000000000" pitchFamily="18" charset="-120"/>
              </a:rPr>
              <a:t> entry of A(G)</a:t>
            </a:r>
            <a:br>
              <a:rPr lang="en-US" altLang="zh-TW" sz="2400">
                <a:latin typeface="Times New Roman" panose="02020603050405020304" pitchFamily="18" charset="0"/>
                <a:ea typeface="新細明體" panose="02020500000000000000" pitchFamily="18" charset="-120"/>
              </a:rPr>
            </a:br>
            <a:endParaRPr lang="en-US" altLang="zh-TW">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mc:AlternateContent xmlns:mc="http://schemas.openxmlformats.org/markup-compatibility/2006" xmlns:a14="http://schemas.microsoft.com/office/drawing/2010/main">
        <mc:Choice Requires="a14">
          <p:sp>
            <p:nvSpPr>
              <p:cNvPr id="175110" name="Object 6">
                <a:extLst>
                  <a:ext uri="{FF2B5EF4-FFF2-40B4-BE49-F238E27FC236}">
                    <a16:creationId xmlns:a16="http://schemas.microsoft.com/office/drawing/2014/main" id="{15F0D971-9A7A-48AD-9D4C-D3DD32EE5B33}"/>
                  </a:ext>
                </a:extLst>
              </p:cNvPr>
              <p:cNvSpPr txBox="1"/>
              <p:nvPr/>
            </p:nvSpPr>
            <p:spPr bwMode="auto">
              <a:xfrm>
                <a:off x="1674813" y="3609975"/>
                <a:ext cx="3998912" cy="6588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sub>
                        <m:sup/>
                        <m:e>
                          <m:r>
                            <a:rPr lang="zh-TW" altLang="en-US" i="1">
                              <a:solidFill>
                                <a:srgbClr val="008000"/>
                              </a:solidFill>
                              <a:latin typeface="Cambria Math" panose="02040503050406030204" pitchFamily="18" charset="0"/>
                            </a:rPr>
                            <m:t>𝑖𝑛𝑑𝑒𝑔</m:t>
                          </m:r>
                          <m:r>
                            <a:rPr lang="zh-TW" altLang="en-US" i="1">
                              <a:solidFill>
                                <a:srgbClr val="008000"/>
                              </a:solidFill>
                              <a:latin typeface="Cambria Math" panose="02040503050406030204" pitchFamily="18" charset="0"/>
                            </a:rPr>
                            <m:t>(</m:t>
                          </m:r>
                        </m:e>
                      </m:nary>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nary>
                        <m:naryPr>
                          <m:chr m:val="∑"/>
                          <m:supHide m:val="on"/>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sub>
                        <m:sup/>
                        <m:e>
                          <m:r>
                            <a:rPr lang="zh-TW" altLang="en-US" i="1">
                              <a:solidFill>
                                <a:srgbClr val="008000"/>
                              </a:solidFill>
                              <a:latin typeface="Cambria Math" panose="02040503050406030204" pitchFamily="18" charset="0"/>
                            </a:rPr>
                            <m:t>𝑜𝑢𝑡𝑑𝑒𝑔</m:t>
                          </m:r>
                          <m:r>
                            <a:rPr lang="zh-TW" altLang="en-US" i="1">
                              <a:solidFill>
                                <a:srgbClr val="008000"/>
                              </a:solidFill>
                              <a:latin typeface="Cambria Math" panose="02040503050406030204" pitchFamily="18" charset="0"/>
                            </a:rPr>
                            <m:t>(</m:t>
                          </m:r>
                        </m:e>
                      </m:nary>
                      <m:r>
                        <a:rPr lang="zh-TW" altLang="en-US" i="1">
                          <a:solidFill>
                            <a:srgbClr val="008000"/>
                          </a:solidFill>
                          <a:latin typeface="Cambria Math" panose="02040503050406030204" pitchFamily="18" charset="0"/>
                        </a:rPr>
                        <m:t>𝑣</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𝐸</m:t>
                      </m:r>
                      <m:r>
                        <a:rPr lang="zh-TW" altLang="en-US" i="1">
                          <a:solidFill>
                            <a:srgbClr val="008000"/>
                          </a:solidFill>
                          <a:latin typeface="Cambria Math" panose="02040503050406030204" pitchFamily="18" charset="0"/>
                        </a:rPr>
                        <m:t>|</m:t>
                      </m:r>
                    </m:oMath>
                  </m:oMathPara>
                </a14:m>
                <a:endParaRPr lang="zh-TW" altLang="en-US"/>
              </a:p>
            </p:txBody>
          </p:sp>
        </mc:Choice>
        <mc:Fallback xmlns="">
          <p:sp>
            <p:nvSpPr>
              <p:cNvPr id="175110" name="Object 6">
                <a:extLst>
                  <a:ext uri="{FF2B5EF4-FFF2-40B4-BE49-F238E27FC236}">
                    <a16:creationId xmlns:a16="http://schemas.microsoft.com/office/drawing/2014/main" id="{15F0D971-9A7A-48AD-9D4C-D3DD32EE5B33}"/>
                  </a:ext>
                </a:extLst>
              </p:cNvPr>
              <p:cNvSpPr txBox="1">
                <a:spLocks noRot="1" noChangeAspect="1" noMove="1" noResize="1" noEditPoints="1" noAdjustHandles="1" noChangeArrowheads="1" noChangeShapeType="1" noTextEdit="1"/>
              </p:cNvSpPr>
              <p:nvPr/>
            </p:nvSpPr>
            <p:spPr bwMode="auto">
              <a:xfrm>
                <a:off x="1674813" y="3609975"/>
                <a:ext cx="3998912" cy="658813"/>
              </a:xfrm>
              <a:prstGeom prst="rect">
                <a:avLst/>
              </a:prstGeom>
              <a:blipFill>
                <a:blip r:embed="rId3"/>
                <a:stretch>
                  <a:fillRect l="-2134" t="-108333" b="-149074"/>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5111" name="Object 7">
                <a:extLst>
                  <a:ext uri="{FF2B5EF4-FFF2-40B4-BE49-F238E27FC236}">
                    <a16:creationId xmlns:a16="http://schemas.microsoft.com/office/drawing/2014/main" id="{7D8691E7-69A0-420F-BFC7-5D54F7067D5D}"/>
                  </a:ext>
                </a:extLst>
              </p:cNvPr>
              <p:cNvSpPr txBox="1"/>
              <p:nvPr/>
            </p:nvSpPr>
            <p:spPr bwMode="auto">
              <a:xfrm>
                <a:off x="1330325" y="5214938"/>
                <a:ext cx="7951788" cy="8953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=1</m:t>
                          </m:r>
                        </m:sub>
                        <m:sup>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r>
                            <a:rPr lang="zh-TW" altLang="en-US" i="1">
                              <a:solidFill>
                                <a:srgbClr val="008000"/>
                              </a:solidFill>
                              <a:latin typeface="Cambria Math" panose="02040503050406030204" pitchFamily="18" charset="0"/>
                            </a:rPr>
                            <m:t>|</m:t>
                          </m:r>
                        </m:sup>
                        <m:e>
                          <m:r>
                            <a:rPr lang="zh-TW" altLang="en-US" i="1">
                              <a:solidFill>
                                <a:srgbClr val="008000"/>
                              </a:solidFill>
                              <a:latin typeface="Cambria Math" panose="02040503050406030204" pitchFamily="18" charset="0"/>
                            </a:rPr>
                            <m:t>𝐴</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sSub>
                            <m:sSubPr>
                              <m:ctrlPr>
                                <a:rPr lang="zh-TW" altLang="en-US" i="1">
                                  <a:solidFill>
                                    <a:srgbClr val="008000"/>
                                  </a:solidFill>
                                  <a:latin typeface="Cambria Math" panose="02040503050406030204" pitchFamily="18" charset="0"/>
                                </a:rPr>
                              </m:ctrlPr>
                            </m:sSubPr>
                            <m:e>
                              <m:r>
                                <a:rPr lang="zh-TW" altLang="en-US" i="1">
                                  <a:solidFill>
                                    <a:srgbClr val="008000"/>
                                  </a:solidFill>
                                  <a:latin typeface="Cambria Math" panose="02040503050406030204" pitchFamily="18" charset="0"/>
                                </a:rPr>
                                <m:t>)</m:t>
                              </m:r>
                            </m:e>
                            <m:sub>
                              <m:r>
                                <a:rPr lang="zh-TW" altLang="en-US" i="1">
                                  <a:solidFill>
                                    <a:srgbClr val="008000"/>
                                  </a:solidFill>
                                  <a:latin typeface="Cambria Math" panose="02040503050406030204" pitchFamily="18" charset="0"/>
                                </a:rPr>
                                <m:t>𝑖𝑗</m:t>
                              </m:r>
                            </m:sub>
                          </m:sSub>
                        </m:e>
                      </m:nary>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𝑜𝑢𝑡𝑑𝑒𝑔</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m:t>
                      </m:r>
                      <m:r>
                        <m:rPr>
                          <m:nor/>
                        </m:rPr>
                        <a:rPr lang="zh-TW" altLang="en-US" i="0">
                          <a:solidFill>
                            <a:srgbClr val="008000"/>
                          </a:solidFill>
                          <a:latin typeface="Cambria Math" panose="02040503050406030204" pitchFamily="18" charset="0"/>
                        </a:rPr>
                        <m:t>   </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func>
                        <m:funcPr>
                          <m:ctrlPr>
                            <a:rPr lang="zh-TW" altLang="en-US" i="1">
                              <a:solidFill>
                                <a:srgbClr val="008000"/>
                              </a:solidFill>
                              <a:latin typeface="Cambria Math" panose="02040503050406030204" pitchFamily="18" charset="0"/>
                            </a:rPr>
                          </m:ctrlPr>
                        </m:funcPr>
                        <m:fName>
                          <m:r>
                            <a:rPr lang="zh-TW" altLang="en-US" i="0">
                              <a:solidFill>
                                <a:srgbClr val="008000"/>
                              </a:solidFill>
                              <a:latin typeface="Cambria Math" panose="02040503050406030204" pitchFamily="18" charset="0"/>
                            </a:rPr>
                            <m:t>;</m:t>
                          </m:r>
                        </m:fName>
                        <m:e>
                          <m:r>
                            <a:rPr lang="zh-TW" altLang="en-US" i="1">
                              <a:solidFill>
                                <a:srgbClr val="008000"/>
                              </a:solidFill>
                              <a:latin typeface="Cambria Math" panose="02040503050406030204" pitchFamily="18" charset="0"/>
                            </a:rPr>
                            <m:t> </m:t>
                          </m:r>
                        </m:e>
                      </m:func>
                      <m:r>
                        <a:rPr lang="zh-TW" altLang="en-US" i="0">
                          <a:solidFill>
                            <a:srgbClr val="008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  </m:t>
                      </m:r>
                      <m:nary>
                        <m:naryPr>
                          <m:chr m:val="∑"/>
                          <m:ctrlPr>
                            <a:rPr lang="zh-TW" altLang="en-US" i="1">
                              <a:solidFill>
                                <a:srgbClr val="008000"/>
                              </a:solidFill>
                              <a:latin typeface="Cambria Math" panose="02040503050406030204" pitchFamily="18" charset="0"/>
                            </a:rPr>
                          </m:ctrlPr>
                        </m:naryPr>
                        <m:sub>
                          <m:r>
                            <a:rPr lang="zh-TW" altLang="en-US" i="1">
                              <a:solidFill>
                                <a:srgbClr val="008000"/>
                              </a:solidFill>
                              <a:latin typeface="Cambria Math" panose="02040503050406030204" pitchFamily="18" charset="0"/>
                            </a:rPr>
                            <m:t>𝑖</m:t>
                          </m:r>
                          <m:r>
                            <a:rPr lang="zh-TW" altLang="en-US" i="1">
                              <a:solidFill>
                                <a:srgbClr val="008000"/>
                              </a:solidFill>
                              <a:latin typeface="Cambria Math" panose="02040503050406030204" pitchFamily="18" charset="0"/>
                            </a:rPr>
                            <m:t>=1</m:t>
                          </m:r>
                        </m:sub>
                        <m:sup>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r>
                            <a:rPr lang="zh-TW" altLang="en-US" i="1">
                              <a:solidFill>
                                <a:srgbClr val="008000"/>
                              </a:solidFill>
                              <a:latin typeface="Cambria Math" panose="02040503050406030204" pitchFamily="18" charset="0"/>
                            </a:rPr>
                            <m:t>|</m:t>
                          </m:r>
                        </m:sup>
                        <m:e>
                          <m:r>
                            <a:rPr lang="zh-TW" altLang="en-US" i="1">
                              <a:solidFill>
                                <a:srgbClr val="008000"/>
                              </a:solidFill>
                              <a:latin typeface="Cambria Math" panose="02040503050406030204" pitchFamily="18" charset="0"/>
                            </a:rPr>
                            <m:t>𝐴</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𝐺</m:t>
                          </m:r>
                          <m:sSub>
                            <m:sSubPr>
                              <m:ctrlPr>
                                <a:rPr lang="zh-TW" altLang="en-US" i="1">
                                  <a:solidFill>
                                    <a:srgbClr val="008000"/>
                                  </a:solidFill>
                                  <a:latin typeface="Cambria Math" panose="02040503050406030204" pitchFamily="18" charset="0"/>
                                </a:rPr>
                              </m:ctrlPr>
                            </m:sSubPr>
                            <m:e>
                              <m:r>
                                <a:rPr lang="zh-TW" altLang="en-US" i="1">
                                  <a:solidFill>
                                    <a:srgbClr val="008000"/>
                                  </a:solidFill>
                                  <a:latin typeface="Cambria Math" panose="02040503050406030204" pitchFamily="18" charset="0"/>
                                </a:rPr>
                                <m:t>)</m:t>
                              </m:r>
                            </m:e>
                            <m:sub>
                              <m:r>
                                <a:rPr lang="zh-TW" altLang="en-US" i="1">
                                  <a:solidFill>
                                    <a:srgbClr val="008000"/>
                                  </a:solidFill>
                                  <a:latin typeface="Cambria Math" panose="02040503050406030204" pitchFamily="18" charset="0"/>
                                </a:rPr>
                                <m:t>𝑖𝑗</m:t>
                              </m:r>
                            </m:sub>
                          </m:sSub>
                        </m:e>
                      </m:nary>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𝑖𝑛𝑑𝑒𝑔</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m:t>
                      </m:r>
                      <m:r>
                        <m:rPr>
                          <m:nor/>
                        </m:rPr>
                        <a:rPr lang="zh-TW" altLang="en-US" i="0">
                          <a:solidFill>
                            <a:srgbClr val="008000"/>
                          </a:solidFill>
                          <a:latin typeface="Cambria Math" panose="02040503050406030204" pitchFamily="18" charset="0"/>
                        </a:rPr>
                        <m:t>   </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𝑗</m:t>
                      </m:r>
                      <m:r>
                        <a:rPr lang="zh-TW" altLang="en-US" i="1">
                          <a:solidFill>
                            <a:srgbClr val="008000"/>
                          </a:solidFill>
                          <a:latin typeface="Cambria Math" panose="02040503050406030204" pitchFamily="18" charset="0"/>
                        </a:rPr>
                        <m:t>∈</m:t>
                      </m:r>
                      <m:r>
                        <a:rPr lang="zh-TW" altLang="en-US" i="1">
                          <a:solidFill>
                            <a:srgbClr val="008000"/>
                          </a:solidFill>
                          <a:latin typeface="Cambria Math" panose="02040503050406030204" pitchFamily="18" charset="0"/>
                        </a:rPr>
                        <m:t>𝑉</m:t>
                      </m:r>
                    </m:oMath>
                  </m:oMathPara>
                </a14:m>
                <a:endParaRPr lang="zh-TW" altLang="en-US"/>
              </a:p>
            </p:txBody>
          </p:sp>
        </mc:Choice>
        <mc:Fallback xmlns="">
          <p:sp>
            <p:nvSpPr>
              <p:cNvPr id="175111" name="Object 7">
                <a:extLst>
                  <a:ext uri="{FF2B5EF4-FFF2-40B4-BE49-F238E27FC236}">
                    <a16:creationId xmlns:a16="http://schemas.microsoft.com/office/drawing/2014/main" id="{7D8691E7-69A0-420F-BFC7-5D54F7067D5D}"/>
                  </a:ext>
                </a:extLst>
              </p:cNvPr>
              <p:cNvSpPr txBox="1">
                <a:spLocks noRot="1" noChangeAspect="1" noMove="1" noResize="1" noEditPoints="1" noAdjustHandles="1" noChangeArrowheads="1" noChangeShapeType="1" noTextEdit="1"/>
              </p:cNvSpPr>
              <p:nvPr/>
            </p:nvSpPr>
            <p:spPr bwMode="auto">
              <a:xfrm>
                <a:off x="1330325" y="5214938"/>
                <a:ext cx="7951788" cy="895350"/>
              </a:xfrm>
              <a:prstGeom prst="rect">
                <a:avLst/>
              </a:prstGeom>
              <a:blipFill>
                <a:blip r:embed="rId4"/>
                <a:stretch>
                  <a:fillRect/>
                </a:stretch>
              </a:blipFill>
              <a:ln>
                <a:noFill/>
              </a:ln>
              <a:effectLst/>
              <a:extLst/>
            </p:spPr>
            <p:txBody>
              <a:bodyPr/>
              <a:lstStyle/>
              <a:p>
                <a:r>
                  <a:rPr lang="zh-TW" alt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smtClean="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481013" y="917575"/>
            <a:ext cx="9224962" cy="5410200"/>
          </a:xfrm>
        </p:spPr>
        <p:txBody>
          <a:bodyPr/>
          <a:lstStyle/>
          <a:p>
            <a:pPr marL="533400" indent="-533400"/>
            <a:r>
              <a:rPr lang="en-US" altLang="zh-TW" sz="2000">
                <a:solidFill>
                  <a:srgbClr val="008000"/>
                </a:solidFill>
                <a:ea typeface="新細明體" panose="02020500000000000000" pitchFamily="18" charset="-120"/>
              </a:rPr>
              <a:t>Directed Multigraph:</a:t>
            </a:r>
            <a:r>
              <a:rPr lang="en-US" altLang="zh-TW" sz="2000">
                <a:ea typeface="新細明體" panose="02020500000000000000" pitchFamily="18" charset="-120"/>
              </a:rPr>
              <a:t> a Multigraph whose edges are directed</a:t>
            </a:r>
          </a:p>
          <a:p>
            <a:pPr marL="533400" indent="-533400"/>
            <a:endParaRPr lang="en-US" altLang="zh-TW" sz="7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4.12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Every u-v directed path contains a u-v simple directed path</a:t>
            </a:r>
            <a:endParaRPr lang="en-US" altLang="zh-TW" sz="2000">
              <a:ea typeface="新細明體" panose="02020500000000000000" pitchFamily="18" charset="-120"/>
            </a:endParaRPr>
          </a:p>
          <a:p>
            <a:pPr marL="533400" indent="-533400"/>
            <a:endParaRPr lang="en-US" altLang="zh-TW" sz="1000">
              <a:latin typeface="Times New Roman" panose="02020603050405020304" pitchFamily="18" charset="0"/>
              <a:ea typeface="新細明體" panose="02020500000000000000" pitchFamily="18" charset="-120"/>
            </a:endParaRPr>
          </a:p>
          <a:p>
            <a:pPr marL="533400" indent="-533400"/>
            <a:r>
              <a:rPr lang="en-US" altLang="zh-TW" sz="1800">
                <a:ea typeface="新細明體" panose="02020500000000000000" pitchFamily="18" charset="-120"/>
              </a:rPr>
              <a:t>A directed multigraph is </a:t>
            </a:r>
            <a:r>
              <a:rPr lang="en-US" altLang="zh-TW" sz="1800">
                <a:solidFill>
                  <a:srgbClr val="008000"/>
                </a:solidFill>
                <a:ea typeface="新細明體" panose="02020500000000000000" pitchFamily="18" charset="-120"/>
              </a:rPr>
              <a:t>strongly connected</a:t>
            </a:r>
            <a:r>
              <a:rPr lang="en-US" altLang="zh-TW" sz="1800">
                <a:ea typeface="新細明體" panose="02020500000000000000" pitchFamily="18" charset="-120"/>
              </a:rPr>
              <a:t> if there exists a directed path </a:t>
            </a:r>
            <a:r>
              <a:rPr lang="en-US" altLang="zh-TW" sz="1800" u="sng">
                <a:ea typeface="新細明體" panose="02020500000000000000" pitchFamily="18" charset="-120"/>
              </a:rPr>
              <a:t>from any vertex</a:t>
            </a:r>
            <a:r>
              <a:rPr lang="en-US" altLang="zh-TW" sz="1800">
                <a:ea typeface="新細明體" panose="02020500000000000000" pitchFamily="18" charset="-120"/>
              </a:rPr>
              <a:t> </a:t>
            </a:r>
            <a:r>
              <a:rPr lang="en-US" altLang="zh-TW" sz="1800" u="sng">
                <a:ea typeface="新細明體" panose="02020500000000000000" pitchFamily="18" charset="-120"/>
              </a:rPr>
              <a:t>to any other vertex</a:t>
            </a:r>
          </a:p>
          <a:p>
            <a:pPr marL="533400" indent="-533400"/>
            <a:endParaRPr lang="en-US" altLang="zh-TW" sz="180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000">
              <a:latin typeface="Times New Roman" panose="02020603050405020304" pitchFamily="18" charset="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4.13     For a connected directed multigraph G (with |V|≧2)</a:t>
            </a:r>
          </a:p>
          <a:p>
            <a:pPr marL="533400" indent="-533400">
              <a:buFontTx/>
              <a:buAutoNum type="alphaLcParenBoth"/>
            </a:pPr>
            <a:r>
              <a:rPr lang="en-US" altLang="zh-TW" sz="2000">
                <a:solidFill>
                  <a:srgbClr val="008000"/>
                </a:solidFill>
                <a:ea typeface="新細明體" panose="02020500000000000000" pitchFamily="18" charset="-120"/>
              </a:rPr>
              <a:t>each vertex v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iff </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 </a:t>
            </a:r>
            <a:r>
              <a:rPr lang="en-US" altLang="zh-TW" sz="2000">
                <a:solidFill>
                  <a:srgbClr val="FF0000"/>
                </a:solidFill>
                <a:ea typeface="新細明體" panose="02020500000000000000" pitchFamily="18" charset="-120"/>
              </a:rPr>
              <a:t>directed</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Euler circuit</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outdeg(v)=indeg(v)</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s &amp; t where outdeg(s)=indeg(s)+1, indeg(t)=outdeg(t)+1</a:t>
            </a:r>
            <a:r>
              <a:rPr lang="en-US" altLang="zh-TW" sz="2000">
                <a:solidFill>
                  <a:srgbClr val="008000"/>
                </a:solidFill>
                <a:ea typeface="新細明體" panose="02020500000000000000" pitchFamily="18" charset="-120"/>
              </a:rPr>
              <a:t>     iff</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G contains an </a:t>
            </a:r>
            <a:r>
              <a:rPr lang="en-US" altLang="zh-TW" sz="2000">
                <a:solidFill>
                  <a:srgbClr val="FF0000"/>
                </a:solidFill>
                <a:ea typeface="新細明體" panose="02020500000000000000" pitchFamily="18" charset="-120"/>
              </a:rPr>
              <a:t>directed Euler path from s to 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1058863" y="2822575"/>
            <a:ext cx="5784850" cy="1279525"/>
            <a:chOff x="649" y="2070"/>
            <a:chExt cx="3644"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7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smtClean="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481013" y="917575"/>
            <a:ext cx="9224962" cy="5410200"/>
          </a:xfrm>
        </p:spPr>
        <p:txBody>
          <a:bodyPr/>
          <a:lstStyle/>
          <a:p>
            <a:pPr marL="533400" indent="-533400">
              <a:lnSpc>
                <a:spcPct val="90000"/>
              </a:lnSpc>
            </a:pPr>
            <a:r>
              <a:rPr lang="en-US" altLang="zh-TW" sz="2000">
                <a:solidFill>
                  <a:srgbClr val="008000"/>
                </a:solidFill>
                <a:ea typeface="新細明體" panose="02020500000000000000" pitchFamily="18" charset="-120"/>
              </a:rPr>
              <a:t>Tournament: </a:t>
            </a:r>
            <a:r>
              <a:rPr lang="en-US" altLang="zh-TW" sz="2000">
                <a:ea typeface="新細明體" panose="02020500000000000000" pitchFamily="18" charset="-120"/>
              </a:rPr>
              <a:t>a digraph T where for every 2 distinct vertices u and v of T, </a:t>
            </a:r>
            <a:r>
              <a:rPr lang="en-US" altLang="zh-TW" sz="2000">
                <a:solidFill>
                  <a:srgbClr val="FF0000"/>
                </a:solidFill>
                <a:ea typeface="新細明體" panose="02020500000000000000" pitchFamily="18" charset="-120"/>
              </a:rPr>
              <a:t>exactly one</a:t>
            </a:r>
            <a:r>
              <a:rPr lang="en-US" altLang="zh-TW" sz="2000">
                <a:ea typeface="新細明體" panose="02020500000000000000" pitchFamily="18" charset="-120"/>
              </a:rPr>
              <a:t> of (u,v), (v,u) is an edge</a:t>
            </a:r>
          </a:p>
          <a:p>
            <a:pPr marL="533400" indent="-533400">
              <a:lnSpc>
                <a:spcPct val="90000"/>
              </a:lnSpc>
            </a:pPr>
            <a:r>
              <a:rPr lang="en-US" altLang="zh-TW" sz="2000">
                <a:solidFill>
                  <a:srgbClr val="008000"/>
                </a:solidFill>
                <a:ea typeface="新細明體" panose="02020500000000000000" pitchFamily="18" charset="-120"/>
              </a:rPr>
              <a:t>Score of v in a tournament: </a:t>
            </a:r>
            <a:r>
              <a:rPr lang="en-US" altLang="zh-TW" sz="2000">
                <a:solidFill>
                  <a:schemeClr val="accent2"/>
                </a:solidFill>
                <a:ea typeface="新細明體" panose="02020500000000000000" pitchFamily="18" charset="-120"/>
              </a:rPr>
              <a:t>s(v)=outdeg(v)</a:t>
            </a:r>
          </a:p>
          <a:p>
            <a:pPr marL="533400" indent="-533400">
              <a:lnSpc>
                <a:spcPct val="90000"/>
              </a:lnSpc>
            </a:pPr>
            <a:r>
              <a:rPr lang="en-US" altLang="zh-TW" sz="2000">
                <a:solidFill>
                  <a:srgbClr val="008000"/>
                </a:solidFill>
                <a:ea typeface="新細明體" panose="02020500000000000000" pitchFamily="18" charset="-120"/>
              </a:rPr>
              <a:t>Score sequence of T: </a:t>
            </a:r>
            <a:r>
              <a:rPr lang="en-US" altLang="zh-TW" sz="2000">
                <a:ea typeface="新細明體" panose="02020500000000000000" pitchFamily="18" charset="-120"/>
              </a:rPr>
              <a:t>list of outdegrees in </a:t>
            </a:r>
            <a:r>
              <a:rPr lang="en-US" altLang="zh-TW" sz="2000">
                <a:solidFill>
                  <a:srgbClr val="FF0000"/>
                </a:solidFill>
                <a:ea typeface="新細明體" panose="02020500000000000000" pitchFamily="18" charset="-120"/>
              </a:rPr>
              <a:t>nonincreasing</a:t>
            </a:r>
            <a:r>
              <a:rPr lang="en-US" altLang="zh-TW" sz="2000">
                <a:ea typeface="新細明體" panose="02020500000000000000" pitchFamily="18" charset="-120"/>
              </a:rPr>
              <a:t> order</a:t>
            </a:r>
          </a:p>
          <a:p>
            <a:pPr marL="533400" indent="-533400">
              <a:lnSpc>
                <a:spcPct val="90000"/>
              </a:lnSpc>
            </a:pPr>
            <a:endParaRPr lang="en-US" altLang="zh-TW" sz="2000">
              <a:solidFill>
                <a:srgbClr val="008000"/>
              </a:solidFill>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4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endParaRPr lang="en-US" altLang="zh-TW" sz="20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solidFill>
                  <a:srgbClr val="008000"/>
                </a:solidFill>
                <a:ea typeface="新細明體" panose="02020500000000000000" pitchFamily="18" charset="-120"/>
              </a:rPr>
              <a:t>Thm     Every tourrnament has a directed Hamiltonian path</a:t>
            </a:r>
          </a:p>
          <a:p>
            <a:pPr marL="533400" indent="-533400">
              <a:lnSpc>
                <a:spcPct val="90000"/>
              </a:lnSpc>
            </a:pPr>
            <a:endParaRPr lang="en-US" altLang="zh-TW" sz="800">
              <a:latin typeface="Times New Roman" panose="02020603050405020304" pitchFamily="18" charset="0"/>
              <a:ea typeface="新細明體" panose="02020500000000000000" pitchFamily="18" charset="-120"/>
            </a:endParaRPr>
          </a:p>
          <a:p>
            <a:pPr marL="533400" indent="-533400">
              <a:lnSpc>
                <a:spcPct val="90000"/>
              </a:lnSpc>
            </a:pPr>
            <a:r>
              <a:rPr lang="en-US" altLang="zh-TW" sz="2000">
                <a:ea typeface="新細明體" panose="02020500000000000000" pitchFamily="18" charset="-120"/>
              </a:rPr>
              <a:t>A tournament is </a:t>
            </a:r>
            <a:r>
              <a:rPr lang="en-US" altLang="zh-TW" sz="2000">
                <a:solidFill>
                  <a:srgbClr val="008000"/>
                </a:solidFill>
                <a:ea typeface="新細明體" panose="02020500000000000000" pitchFamily="18" charset="-120"/>
              </a:rPr>
              <a:t>transitive</a:t>
            </a:r>
            <a:r>
              <a:rPr lang="en-US" altLang="zh-TW" sz="2000">
                <a:ea typeface="新細明體" panose="02020500000000000000" pitchFamily="18" charset="-120"/>
              </a:rPr>
              <a:t>   iff   whenever  (u,v) &amp; (v,w) exists, then (u,w) also exists</a:t>
            </a:r>
          </a:p>
          <a:p>
            <a:pPr marL="533400" indent="-533400">
              <a:lnSpc>
                <a:spcPct val="90000"/>
              </a:lnSpc>
            </a:pPr>
            <a:r>
              <a:rPr lang="en-US" altLang="zh-TW" sz="2000">
                <a:solidFill>
                  <a:srgbClr val="008000"/>
                </a:solidFill>
                <a:ea typeface="新細明體" panose="02020500000000000000" pitchFamily="18" charset="-120"/>
              </a:rPr>
              <a:t>Thm    the following are equivalent</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(1) T has a unique directed Hamiltonian path</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(2) T is transitive</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1127125" y="2452688"/>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3406775" y="2195513"/>
            <a:ext cx="55308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ea typeface="新細明體" panose="02020500000000000000" pitchFamily="18" charset="-120"/>
              </a:rPr>
              <a:t>Score: s(A)=3,s(B)=2,s(C)=2,s(D)=0,s(E)=3</a:t>
            </a:r>
          </a:p>
          <a:p>
            <a:pPr eaLnBrk="1" hangingPunct="1"/>
            <a:r>
              <a:rPr lang="en-US" altLang="zh-TW" sz="1800">
                <a:ea typeface="新細明體" panose="02020500000000000000" pitchFamily="18" charset="-120"/>
              </a:rPr>
              <a:t>Score sequence: 3,3,2,2,0</a:t>
            </a:r>
          </a:p>
          <a:p>
            <a:pPr eaLnBrk="1" hangingPunct="1"/>
            <a:endParaRPr lang="en-US" altLang="zh-TW" sz="800">
              <a:ea typeface="新細明體" panose="02020500000000000000" pitchFamily="18" charset="-120"/>
            </a:endParaRPr>
          </a:p>
          <a:p>
            <a:pPr eaLnBrk="1" hangingPunct="1"/>
            <a:r>
              <a:rPr lang="en-US" altLang="zh-TW" sz="1800">
                <a:ea typeface="新細明體" panose="02020500000000000000" pitchFamily="18" charset="-120"/>
              </a:rPr>
              <a:t>Round-robin competition in sport</a:t>
            </a:r>
          </a:p>
          <a:p>
            <a:pPr eaLnBrk="1" hangingPunct="1"/>
            <a:r>
              <a:rPr lang="en-US" altLang="zh-TW" sz="1800">
                <a:ea typeface="新細明體" panose="02020500000000000000" pitchFamily="18" charset="-120"/>
              </a:rPr>
              <a:t>A beats BCD, B beats DE, C beats BD, E beats ACD</a:t>
            </a:r>
            <a:br>
              <a:rPr lang="en-US" altLang="zh-TW" sz="800">
                <a:ea typeface="新細明體" panose="02020500000000000000" pitchFamily="18" charset="-120"/>
              </a:rPr>
            </a:br>
            <a:r>
              <a:rPr lang="en-US" altLang="zh-TW" sz="800">
                <a:ea typeface="新細明體" panose="02020500000000000000" pitchFamily="18" charset="-120"/>
              </a:rPr>
              <a:t> </a:t>
            </a:r>
          </a:p>
          <a:p>
            <a:pPr eaLnBrk="1" hangingPunct="1"/>
            <a:r>
              <a:rPr lang="en-US" altLang="zh-TW" sz="2000">
                <a:solidFill>
                  <a:schemeClr val="accent2"/>
                </a:solidFill>
                <a:ea typeface="新細明體" panose="02020500000000000000" pitchFamily="18" charset="-120"/>
              </a:rPr>
              <a:t>find a ranking </a:t>
            </a:r>
            <a:r>
              <a:rPr lang="en-US" altLang="zh-TW" sz="2000">
                <a:solidFill>
                  <a:schemeClr val="accent2"/>
                </a:solidFill>
                <a:ea typeface="新細明體" panose="02020500000000000000" pitchFamily="18" charset="-120"/>
                <a:sym typeface="Wingdings" panose="05000000000000000000" pitchFamily="2" charset="2"/>
              </a:rPr>
              <a:t>  find a Hamiltonian path</a:t>
            </a:r>
            <a:endParaRPr lang="en-US" altLang="zh-TW" sz="2000">
              <a:solidFill>
                <a:schemeClr val="accent2"/>
              </a:solidFill>
              <a:ea typeface="新細明體" panose="02020500000000000000" pitchFamily="18" charset="-120"/>
            </a:endParaRPr>
          </a:p>
          <a:p>
            <a:pPr eaLnBrk="1" hangingPunct="1"/>
            <a:r>
              <a:rPr lang="en-US" altLang="zh-TW" sz="1800">
                <a:ea typeface="新細明體" panose="02020500000000000000" pitchFamily="18" charset="-120"/>
              </a:rPr>
              <a:t>EACBD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smtClean="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481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803275" y="3321050"/>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3744913" y="3475038"/>
            <a:ext cx="5910262"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smtClean="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a:ea typeface="新細明體" panose="02020500000000000000" pitchFamily="18" charset="-120"/>
              </a:rPr>
              <a:t>G</a:t>
            </a:r>
            <a:r>
              <a:rPr lang="en-US" altLang="zh-TW" sz="2200" baseline="-25000">
                <a:ea typeface="新細明體" panose="02020500000000000000" pitchFamily="18" charset="-120"/>
              </a:rPr>
              <a:t>1</a:t>
            </a:r>
            <a:r>
              <a:rPr lang="en-US" altLang="zh-TW" sz="2200">
                <a:ea typeface="新細明體" panose="02020500000000000000" pitchFamily="18" charset="-120"/>
              </a:rPr>
              <a:t> is </a:t>
            </a:r>
            <a:r>
              <a:rPr lang="en-US" altLang="zh-TW" sz="2200">
                <a:solidFill>
                  <a:srgbClr val="008000"/>
                </a:solidFill>
                <a:ea typeface="新細明體" panose="02020500000000000000" pitchFamily="18" charset="-120"/>
              </a:rPr>
              <a:t>isomorphic</a:t>
            </a:r>
            <a:r>
              <a:rPr lang="en-US" altLang="zh-TW" sz="2200">
                <a:ea typeface="新細明體" panose="02020500000000000000" pitchFamily="18" charset="-120"/>
              </a:rPr>
              <a:t> to G</a:t>
            </a:r>
            <a:r>
              <a:rPr lang="en-US" altLang="zh-TW" sz="2200" baseline="-25000">
                <a:ea typeface="新細明體" panose="02020500000000000000" pitchFamily="18" charset="-120"/>
              </a:rPr>
              <a:t>2</a:t>
            </a:r>
            <a:r>
              <a:rPr lang="en-US" altLang="zh-TW" sz="2200">
                <a:ea typeface="新細明體" panose="02020500000000000000" pitchFamily="18" charset="-120"/>
              </a:rPr>
              <a:t>: there is a </a:t>
            </a:r>
            <a:r>
              <a:rPr lang="en-US" altLang="zh-TW" sz="2200">
                <a:solidFill>
                  <a:schemeClr val="accent2"/>
                </a:solidFill>
                <a:ea typeface="新細明體" panose="02020500000000000000" pitchFamily="18" charset="-120"/>
              </a:rPr>
              <a:t>one-to-one correspondence</a:t>
            </a:r>
            <a:r>
              <a:rPr lang="en-US" altLang="zh-TW" sz="2200">
                <a:ea typeface="新細明體" panose="02020500000000000000" pitchFamily="18" charset="-120"/>
              </a:rPr>
              <a:t> </a:t>
            </a:r>
            <a:r>
              <a:rPr lang="en-US" altLang="zh-TW" sz="2200" i="1">
                <a:ea typeface="新細明體" panose="02020500000000000000" pitchFamily="18" charset="-120"/>
              </a:rPr>
              <a:t>f</a:t>
            </a:r>
            <a:r>
              <a:rPr lang="en-US" altLang="zh-TW" sz="2200">
                <a:ea typeface="新細明體" panose="02020500000000000000" pitchFamily="18" charset="-120"/>
              </a:rPr>
              <a:t> between the vertices of G</a:t>
            </a:r>
            <a:r>
              <a:rPr lang="en-US" altLang="zh-TW" sz="2200" baseline="-25000">
                <a:ea typeface="新細明體" panose="02020500000000000000" pitchFamily="18" charset="-120"/>
              </a:rPr>
              <a:t>1</a:t>
            </a:r>
            <a:r>
              <a:rPr lang="en-US" altLang="zh-TW" sz="2200">
                <a:ea typeface="新細明體" panose="02020500000000000000" pitchFamily="18" charset="-120"/>
              </a:rPr>
              <a:t> and G</a:t>
            </a:r>
            <a:r>
              <a:rPr lang="en-US" altLang="zh-TW" sz="2200" baseline="-25000">
                <a:ea typeface="新細明體" panose="02020500000000000000" pitchFamily="18" charset="-120"/>
              </a:rPr>
              <a:t>2</a:t>
            </a:r>
            <a:r>
              <a:rPr lang="en-US" altLang="zh-TW" sz="2200">
                <a:ea typeface="新細明體" panose="02020500000000000000" pitchFamily="18" charset="-120"/>
              </a:rPr>
              <a:t> such that vertices </a:t>
            </a:r>
            <a:r>
              <a:rPr lang="en-US" altLang="zh-TW" sz="2200" i="1">
                <a:solidFill>
                  <a:schemeClr val="accent2"/>
                </a:solidFill>
                <a:ea typeface="新細明體" panose="02020500000000000000" pitchFamily="18" charset="-120"/>
              </a:rPr>
              <a:t>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1</a:t>
            </a:r>
            <a:r>
              <a:rPr lang="en-US" altLang="zh-TW" sz="2200">
                <a:ea typeface="新細明體" panose="02020500000000000000" pitchFamily="18" charset="-120"/>
              </a:rPr>
              <a:t>     iff      the vertices </a:t>
            </a:r>
            <a:r>
              <a:rPr lang="en-US" altLang="zh-TW" sz="2200" i="1">
                <a:solidFill>
                  <a:schemeClr val="accent2"/>
                </a:solidFill>
                <a:ea typeface="新細明體" panose="02020500000000000000" pitchFamily="18" charset="-120"/>
              </a:rPr>
              <a:t>f(u)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f(w)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Another way to say, </a:t>
            </a:r>
            <a:r>
              <a:rPr lang="en-US" altLang="zh-TW" sz="2200">
                <a:solidFill>
                  <a:schemeClr val="accent2"/>
                </a:solidFill>
                <a:ea typeface="新細明體" panose="02020500000000000000" pitchFamily="18" charset="-120"/>
              </a:rPr>
              <a:t>G</a:t>
            </a:r>
            <a:r>
              <a:rPr lang="en-US" altLang="zh-TW" sz="2200" baseline="-25000">
                <a:solidFill>
                  <a:schemeClr val="accent2"/>
                </a:solidFill>
                <a:ea typeface="新細明體" panose="02020500000000000000" pitchFamily="18" charset="-120"/>
              </a:rPr>
              <a:t>1</a:t>
            </a:r>
            <a:r>
              <a:rPr lang="en-US" altLang="zh-TW" sz="2200">
                <a:solidFill>
                  <a:schemeClr val="accent2"/>
                </a:solidFill>
                <a:ea typeface="新細明體" panose="02020500000000000000" pitchFamily="18" charset="-120"/>
              </a:rPr>
              <a:t> and G</a:t>
            </a:r>
            <a:r>
              <a:rPr lang="en-US" altLang="zh-TW" sz="2200" baseline="-25000">
                <a:solidFill>
                  <a:schemeClr val="accent2"/>
                </a:solidFill>
                <a:ea typeface="新細明體" panose="02020500000000000000" pitchFamily="18" charset="-120"/>
              </a:rPr>
              <a:t>2</a:t>
            </a:r>
            <a:r>
              <a:rPr lang="en-US" altLang="zh-TW" sz="2200">
                <a:solidFill>
                  <a:schemeClr val="accent2"/>
                </a:solidFill>
                <a:ea typeface="新細明體" panose="02020500000000000000" pitchFamily="18" charset="-120"/>
              </a:rPr>
              <a:t> are isomorphic, </a:t>
            </a:r>
            <a:r>
              <a:rPr lang="en-US" altLang="zh-TW" sz="2200">
                <a:ea typeface="新細明體" panose="02020500000000000000" pitchFamily="18" charset="-120"/>
              </a:rPr>
              <a:t>denoted </a:t>
            </a:r>
            <a:r>
              <a:rPr lang="en-US" altLang="zh-TW" sz="2200">
                <a:solidFill>
                  <a:schemeClr val="accent2"/>
                </a:solidFill>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Such a function is called an </a:t>
            </a:r>
            <a:r>
              <a:rPr lang="en-US" altLang="zh-TW" sz="2200">
                <a:solidFill>
                  <a:srgbClr val="008000"/>
                </a:solidFill>
                <a:ea typeface="新細明體" panose="02020500000000000000" pitchFamily="18" charset="-120"/>
              </a:rPr>
              <a:t>isomorphism</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r>
              <a:rPr lang="en-US" altLang="zh-TW" sz="2200">
                <a:solidFill>
                  <a:srgbClr val="008000"/>
                </a:solidFill>
                <a:ea typeface="新細明體" panose="02020500000000000000" pitchFamily="18" charset="-120"/>
              </a:rPr>
              <a:t>Thm 4.3</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Let </a:t>
            </a:r>
            <a:r>
              <a:rPr lang="en-US" altLang="zh-TW" sz="2200" i="1">
                <a:solidFill>
                  <a:srgbClr val="008000"/>
                </a:solidFill>
                <a:ea typeface="新細明體" panose="02020500000000000000" pitchFamily="18" charset="-120"/>
              </a:rPr>
              <a:t>f </a:t>
            </a:r>
            <a:r>
              <a:rPr lang="en-US" altLang="zh-TW" sz="2200">
                <a:solidFill>
                  <a:srgbClr val="008000"/>
                </a:solidFill>
                <a:ea typeface="新細明體" panose="02020500000000000000" pitchFamily="18" charset="-120"/>
              </a:rPr>
              <a:t>be an isomorphism 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solidFill>
                  <a:srgbClr val="008000"/>
                </a:solidFill>
                <a:ea typeface="新細明體" panose="02020500000000000000" pitchFamily="18" charset="-120"/>
              </a:rPr>
              <a:t> . For any vertex v in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the degrees of v and </a:t>
            </a:r>
            <a:r>
              <a:rPr lang="en-US" altLang="zh-TW" sz="2200" i="1">
                <a:solidFill>
                  <a:srgbClr val="008000"/>
                </a:solidFill>
                <a:ea typeface="新細明體" panose="02020500000000000000" pitchFamily="18" charset="-120"/>
              </a:rPr>
              <a:t>f</a:t>
            </a:r>
            <a:r>
              <a:rPr lang="en-US" altLang="zh-TW" sz="2200">
                <a:solidFill>
                  <a:srgbClr val="008000"/>
                </a:solidFill>
                <a:ea typeface="新細明體" panose="02020500000000000000" pitchFamily="18" charset="-120"/>
              </a:rPr>
              <a:t>(v) are equal</a:t>
            </a:r>
          </a:p>
          <a:p>
            <a:endParaRPr lang="en-US" altLang="zh-TW" sz="2200">
              <a:solidFill>
                <a:srgbClr val="008000"/>
              </a:solidFill>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1173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5735638" y="4630738"/>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4321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3376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6867525"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20490" name="Object 26">
                <a:extLst>
                  <a:ext uri="{FF2B5EF4-FFF2-40B4-BE49-F238E27FC236}">
                    <a16:creationId xmlns:a16="http://schemas.microsoft.com/office/drawing/2014/main" id="{0C7C86A6-F0CF-4C91-95D6-DDD8FCAFA8A1}"/>
                  </a:ext>
                </a:extLst>
              </p:cNvPr>
              <p:cNvSpPr txBox="1"/>
              <p:nvPr/>
            </p:nvSpPr>
            <p:spPr bwMode="auto">
              <a:xfrm>
                <a:off x="7878763" y="2333625"/>
                <a:ext cx="1057275" cy="4349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2</m:t>
                          </m:r>
                        </m:sub>
                      </m:sSub>
                    </m:oMath>
                  </m:oMathPara>
                </a14:m>
                <a:endParaRPr lang="zh-TW" altLang="en-US"/>
              </a:p>
            </p:txBody>
          </p:sp>
        </mc:Choice>
        <mc:Fallback xmlns="">
          <p:sp>
            <p:nvSpPr>
              <p:cNvPr id="20490" name="Object 26">
                <a:extLst>
                  <a:ext uri="{FF2B5EF4-FFF2-40B4-BE49-F238E27FC236}">
                    <a16:creationId xmlns:a16="http://schemas.microsoft.com/office/drawing/2014/main" id="{0C7C86A6-F0CF-4C91-95D6-DDD8FCAFA8A1}"/>
                  </a:ext>
                </a:extLst>
              </p:cNvPr>
              <p:cNvSpPr txBox="1">
                <a:spLocks noRot="1" noChangeAspect="1" noMove="1" noResize="1" noEditPoints="1" noAdjustHandles="1" noChangeArrowheads="1" noChangeShapeType="1" noTextEdit="1"/>
              </p:cNvSpPr>
              <p:nvPr/>
            </p:nvSpPr>
            <p:spPr bwMode="auto">
              <a:xfrm>
                <a:off x="7878763" y="2333625"/>
                <a:ext cx="1057275" cy="4349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72206</TotalTime>
  <Words>14105</Words>
  <Application>Microsoft Office PowerPoint</Application>
  <PresentationFormat>A4 紙張 (210x297 公釐)</PresentationFormat>
  <Paragraphs>3261</Paragraphs>
  <Slides>89</Slides>
  <Notes>86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4" baseType="lpstr">
      <vt:lpstr>Arial Unicode MS</vt:lpstr>
      <vt:lpstr>휴먼모음T</vt:lpstr>
      <vt:lpstr>Palladius</vt:lpstr>
      <vt:lpstr>新細明體</vt:lpstr>
      <vt:lpstr>標楷體</vt:lpstr>
      <vt:lpstr>Arial</vt:lpstr>
      <vt:lpstr>Cambria Math</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 王</cp:lastModifiedBy>
  <cp:revision>576</cp:revision>
  <cp:lastPrinted>2015-11-25T06:10:45Z</cp:lastPrinted>
  <dcterms:created xsi:type="dcterms:W3CDTF">2001-05-13T18:19:15Z</dcterms:created>
  <dcterms:modified xsi:type="dcterms:W3CDTF">2020-05-22T01:01:30Z</dcterms:modified>
</cp:coreProperties>
</file>